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6" r:id="rId2"/>
  </p:sldIdLst>
  <p:sldSz cx="30275213" cy="428037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ulcer Martin, Ing. Ph.D. MBA" initials="PMIPM" lastIdx="1" clrIdx="0">
    <p:extLst>
      <p:ext uri="{19B8F6BF-5375-455C-9EA6-DF929625EA0E}">
        <p15:presenceInfo xmlns:p15="http://schemas.microsoft.com/office/powerpoint/2012/main" userId="S-1-5-21-3235725483-946342318-385047971-1453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yl s motivem 1 – zvýraznění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Styl s motivem 1 – zvýraznění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301B821-A1FF-4177-AEE7-76D212191A09}" styleName="Střední styl 1 – zvýraznění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590" autoAdjust="0"/>
    <p:restoredTop sz="90083" autoAdjust="0"/>
  </p:normalViewPr>
  <p:slideViewPr>
    <p:cSldViewPr snapToGrid="0">
      <p:cViewPr>
        <p:scale>
          <a:sx n="20" d="100"/>
          <a:sy n="20" d="100"/>
        </p:scale>
        <p:origin x="2688" y="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5D2F52-0528-45C9-A000-8FE72ABFD090}" type="datetimeFigureOut">
              <a:rPr lang="cs-CZ" smtClean="0"/>
              <a:t>01.09.2026</a:t>
            </a:fld>
            <a:endParaRPr lang="cs-CZ"/>
          </a:p>
        </p:txBody>
      </p:sp>
      <p:sp>
        <p:nvSpPr>
          <p:cNvPr id="4" name="Zástupný symbol pro obrázek snímku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44A6C6-86F2-4F04-BC0D-44FA699AD914}" type="slidenum">
              <a:rPr lang="cs-CZ" smtClean="0"/>
              <a:t>‹#›</a:t>
            </a:fld>
            <a:endParaRPr lang="cs-CZ"/>
          </a:p>
        </p:txBody>
      </p:sp>
    </p:spTree>
    <p:extLst>
      <p:ext uri="{BB962C8B-B14F-4D97-AF65-F5344CB8AC3E}">
        <p14:creationId xmlns:p14="http://schemas.microsoft.com/office/powerpoint/2010/main" val="402069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8844A6C6-86F2-4F04-BC0D-44FA699AD914}" type="slidenum">
              <a:rPr lang="cs-CZ" smtClean="0"/>
              <a:t>1</a:t>
            </a:fld>
            <a:endParaRPr lang="cs-CZ"/>
          </a:p>
        </p:txBody>
      </p:sp>
    </p:spTree>
    <p:extLst>
      <p:ext uri="{BB962C8B-B14F-4D97-AF65-F5344CB8AC3E}">
        <p14:creationId xmlns:p14="http://schemas.microsoft.com/office/powerpoint/2010/main" val="3940594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7005156"/>
            <a:ext cx="25733931" cy="14902051"/>
          </a:xfrm>
        </p:spPr>
        <p:txBody>
          <a:bodyPr anchor="b"/>
          <a:lstStyle>
            <a:lvl1pPr algn="ctr">
              <a:defRPr sz="19865"/>
            </a:lvl1pPr>
          </a:lstStyle>
          <a:p>
            <a:r>
              <a:rPr lang="cs-CZ"/>
              <a:t>Kliknutím lze upravit styl.</a:t>
            </a:r>
            <a:endParaRPr lang="en-US" dirty="0"/>
          </a:p>
        </p:txBody>
      </p:sp>
      <p:sp>
        <p:nvSpPr>
          <p:cNvPr id="3" name="Subtitle 2"/>
          <p:cNvSpPr>
            <a:spLocks noGrp="1"/>
          </p:cNvSpPr>
          <p:nvPr>
            <p:ph type="subTitle" idx="1"/>
          </p:nvPr>
        </p:nvSpPr>
        <p:spPr>
          <a:xfrm>
            <a:off x="3784402" y="22481887"/>
            <a:ext cx="22706410" cy="10334331"/>
          </a:xfrm>
        </p:spPr>
        <p:txBody>
          <a:bodyPr/>
          <a:lstStyle>
            <a:lvl1pPr marL="0" indent="0" algn="ctr">
              <a:buNone/>
              <a:defRPr sz="7946"/>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04C730EF-4456-41C7-A8B4-FFB0B8BE17DB}" type="datetimeFigureOut">
              <a:rPr lang="cs-CZ" smtClean="0"/>
              <a:t>01.09.2026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FB71845-C002-4DC9-84F2-DB61C271A6D8}" type="slidenum">
              <a:rPr lang="cs-CZ" smtClean="0"/>
              <a:t>‹#›</a:t>
            </a:fld>
            <a:endParaRPr lang="cs-CZ"/>
          </a:p>
        </p:txBody>
      </p:sp>
    </p:spTree>
    <p:extLst>
      <p:ext uri="{BB962C8B-B14F-4D97-AF65-F5344CB8AC3E}">
        <p14:creationId xmlns:p14="http://schemas.microsoft.com/office/powerpoint/2010/main" val="3806720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04C730EF-4456-41C7-A8B4-FFB0B8BE17DB}" type="datetimeFigureOut">
              <a:rPr lang="cs-CZ" smtClean="0"/>
              <a:t>01.09.2026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FB71845-C002-4DC9-84F2-DB61C271A6D8}" type="slidenum">
              <a:rPr lang="cs-CZ" smtClean="0"/>
              <a:t>‹#›</a:t>
            </a:fld>
            <a:endParaRPr lang="cs-CZ"/>
          </a:p>
        </p:txBody>
      </p:sp>
    </p:spTree>
    <p:extLst>
      <p:ext uri="{BB962C8B-B14F-4D97-AF65-F5344CB8AC3E}">
        <p14:creationId xmlns:p14="http://schemas.microsoft.com/office/powerpoint/2010/main" val="79815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2278904"/>
            <a:ext cx="6528093" cy="36274211"/>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2081423" y="2278904"/>
            <a:ext cx="19205838" cy="36274211"/>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04C730EF-4456-41C7-A8B4-FFB0B8BE17DB}" type="datetimeFigureOut">
              <a:rPr lang="cs-CZ" smtClean="0"/>
              <a:t>01.09.2026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FB71845-C002-4DC9-84F2-DB61C271A6D8}" type="slidenum">
              <a:rPr lang="cs-CZ" smtClean="0"/>
              <a:t>‹#›</a:t>
            </a:fld>
            <a:endParaRPr lang="cs-CZ"/>
          </a:p>
        </p:txBody>
      </p:sp>
    </p:spTree>
    <p:extLst>
      <p:ext uri="{BB962C8B-B14F-4D97-AF65-F5344CB8AC3E}">
        <p14:creationId xmlns:p14="http://schemas.microsoft.com/office/powerpoint/2010/main" val="3551238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04C730EF-4456-41C7-A8B4-FFB0B8BE17DB}" type="datetimeFigureOut">
              <a:rPr lang="cs-CZ" smtClean="0"/>
              <a:t>01.09.2026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FB71845-C002-4DC9-84F2-DB61C271A6D8}" type="slidenum">
              <a:rPr lang="cs-CZ" smtClean="0"/>
              <a:t>‹#›</a:t>
            </a:fld>
            <a:endParaRPr lang="cs-CZ"/>
          </a:p>
        </p:txBody>
      </p:sp>
    </p:spTree>
    <p:extLst>
      <p:ext uri="{BB962C8B-B14F-4D97-AF65-F5344CB8AC3E}">
        <p14:creationId xmlns:p14="http://schemas.microsoft.com/office/powerpoint/2010/main" val="2940277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2065654" y="10671229"/>
            <a:ext cx="26112371" cy="17805173"/>
          </a:xfrm>
        </p:spPr>
        <p:txBody>
          <a:bodyPr anchor="b"/>
          <a:lstStyle>
            <a:lvl1pPr>
              <a:defRPr sz="19865"/>
            </a:lvl1pPr>
          </a:lstStyle>
          <a:p>
            <a:r>
              <a:rPr lang="cs-CZ"/>
              <a:t>Kliknutím lze upravit styl.</a:t>
            </a:r>
            <a:endParaRPr lang="en-US" dirty="0"/>
          </a:p>
        </p:txBody>
      </p:sp>
      <p:sp>
        <p:nvSpPr>
          <p:cNvPr id="3" name="Text Placeholder 2"/>
          <p:cNvSpPr>
            <a:spLocks noGrp="1"/>
          </p:cNvSpPr>
          <p:nvPr>
            <p:ph type="body" idx="1"/>
          </p:nvPr>
        </p:nvSpPr>
        <p:spPr>
          <a:xfrm>
            <a:off x="2065654" y="28644846"/>
            <a:ext cx="26112371" cy="9363320"/>
          </a:xfrm>
        </p:spPr>
        <p:txBody>
          <a:bodyPr/>
          <a:lstStyle>
            <a:lvl1pPr marL="0" indent="0">
              <a:buNone/>
              <a:defRPr sz="7946">
                <a:solidFill>
                  <a:schemeClr val="tx1"/>
                </a:solidFill>
              </a:defRPr>
            </a:lvl1pPr>
            <a:lvl2pPr marL="1513743" indent="0">
              <a:buNone/>
              <a:defRPr sz="6622">
                <a:solidFill>
                  <a:schemeClr val="tx1">
                    <a:tint val="75000"/>
                  </a:schemeClr>
                </a:solidFill>
              </a:defRPr>
            </a:lvl2pPr>
            <a:lvl3pPr marL="3027487" indent="0">
              <a:buNone/>
              <a:defRPr sz="5960">
                <a:solidFill>
                  <a:schemeClr val="tx1">
                    <a:tint val="75000"/>
                  </a:schemeClr>
                </a:solidFill>
              </a:defRPr>
            </a:lvl3pPr>
            <a:lvl4pPr marL="4541230" indent="0">
              <a:buNone/>
              <a:defRPr sz="5297">
                <a:solidFill>
                  <a:schemeClr val="tx1">
                    <a:tint val="75000"/>
                  </a:schemeClr>
                </a:solidFill>
              </a:defRPr>
            </a:lvl4pPr>
            <a:lvl5pPr marL="6054974" indent="0">
              <a:buNone/>
              <a:defRPr sz="5297">
                <a:solidFill>
                  <a:schemeClr val="tx1">
                    <a:tint val="75000"/>
                  </a:schemeClr>
                </a:solidFill>
              </a:defRPr>
            </a:lvl5pPr>
            <a:lvl6pPr marL="7568717" indent="0">
              <a:buNone/>
              <a:defRPr sz="5297">
                <a:solidFill>
                  <a:schemeClr val="tx1">
                    <a:tint val="75000"/>
                  </a:schemeClr>
                </a:solidFill>
              </a:defRPr>
            </a:lvl6pPr>
            <a:lvl7pPr marL="9082461" indent="0">
              <a:buNone/>
              <a:defRPr sz="5297">
                <a:solidFill>
                  <a:schemeClr val="tx1">
                    <a:tint val="75000"/>
                  </a:schemeClr>
                </a:solidFill>
              </a:defRPr>
            </a:lvl7pPr>
            <a:lvl8pPr marL="10596204" indent="0">
              <a:buNone/>
              <a:defRPr sz="5297">
                <a:solidFill>
                  <a:schemeClr val="tx1">
                    <a:tint val="75000"/>
                  </a:schemeClr>
                </a:solidFill>
              </a:defRPr>
            </a:lvl8pPr>
            <a:lvl9pPr marL="12109948" indent="0">
              <a:buNone/>
              <a:defRPr sz="5297">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04C730EF-4456-41C7-A8B4-FFB0B8BE17DB}" type="datetimeFigureOut">
              <a:rPr lang="cs-CZ" smtClean="0"/>
              <a:t>01.09.2026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FB71845-C002-4DC9-84F2-DB61C271A6D8}" type="slidenum">
              <a:rPr lang="cs-CZ" smtClean="0"/>
              <a:t>‹#›</a:t>
            </a:fld>
            <a:endParaRPr lang="cs-CZ"/>
          </a:p>
        </p:txBody>
      </p:sp>
    </p:spTree>
    <p:extLst>
      <p:ext uri="{BB962C8B-B14F-4D97-AF65-F5344CB8AC3E}">
        <p14:creationId xmlns:p14="http://schemas.microsoft.com/office/powerpoint/2010/main" val="1371722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2081421" y="11394520"/>
            <a:ext cx="12866966" cy="27158594"/>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15326826" y="11394520"/>
            <a:ext cx="12866966" cy="27158594"/>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04C730EF-4456-41C7-A8B4-FFB0B8BE17DB}" type="datetimeFigureOut">
              <a:rPr lang="cs-CZ" smtClean="0"/>
              <a:t>01.09.2026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FB71845-C002-4DC9-84F2-DB61C271A6D8}" type="slidenum">
              <a:rPr lang="cs-CZ" smtClean="0"/>
              <a:t>‹#›</a:t>
            </a:fld>
            <a:endParaRPr lang="cs-CZ"/>
          </a:p>
        </p:txBody>
      </p:sp>
    </p:spTree>
    <p:extLst>
      <p:ext uri="{BB962C8B-B14F-4D97-AF65-F5344CB8AC3E}">
        <p14:creationId xmlns:p14="http://schemas.microsoft.com/office/powerpoint/2010/main" val="2057122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2085364" y="2278913"/>
            <a:ext cx="26112371" cy="8273416"/>
          </a:xfrm>
        </p:spPr>
        <p:txBody>
          <a:bodyPr/>
          <a:lstStyle/>
          <a:p>
            <a:r>
              <a:rPr lang="cs-CZ"/>
              <a:t>Kliknutím lze upravit styl.</a:t>
            </a:r>
            <a:endParaRPr lang="en-US" dirty="0"/>
          </a:p>
        </p:txBody>
      </p:sp>
      <p:sp>
        <p:nvSpPr>
          <p:cNvPr id="3" name="Text Placeholder 2"/>
          <p:cNvSpPr>
            <a:spLocks noGrp="1"/>
          </p:cNvSpPr>
          <p:nvPr>
            <p:ph type="body" idx="1"/>
          </p:nvPr>
        </p:nvSpPr>
        <p:spPr>
          <a:xfrm>
            <a:off x="2085368" y="10492870"/>
            <a:ext cx="12807832"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cs-CZ"/>
              <a:t>Upravte styly předlohy textu.</a:t>
            </a:r>
          </a:p>
        </p:txBody>
      </p:sp>
      <p:sp>
        <p:nvSpPr>
          <p:cNvPr id="4" name="Content Placeholder 3"/>
          <p:cNvSpPr>
            <a:spLocks noGrp="1"/>
          </p:cNvSpPr>
          <p:nvPr>
            <p:ph sz="half" idx="2"/>
          </p:nvPr>
        </p:nvSpPr>
        <p:spPr>
          <a:xfrm>
            <a:off x="2085368" y="15635264"/>
            <a:ext cx="12807832" cy="22997117"/>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15326828" y="10492870"/>
            <a:ext cx="12870909"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cs-CZ"/>
              <a:t>Upravte styly předlohy textu.</a:t>
            </a:r>
          </a:p>
        </p:txBody>
      </p:sp>
      <p:sp>
        <p:nvSpPr>
          <p:cNvPr id="6" name="Content Placeholder 5"/>
          <p:cNvSpPr>
            <a:spLocks noGrp="1"/>
          </p:cNvSpPr>
          <p:nvPr>
            <p:ph sz="quarter" idx="4"/>
          </p:nvPr>
        </p:nvSpPr>
        <p:spPr>
          <a:xfrm>
            <a:off x="15326828" y="15635264"/>
            <a:ext cx="12870909" cy="22997117"/>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04C730EF-4456-41C7-A8B4-FFB0B8BE17DB}" type="datetimeFigureOut">
              <a:rPr lang="cs-CZ" smtClean="0"/>
              <a:t>01.09.2026</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5FB71845-C002-4DC9-84F2-DB61C271A6D8}" type="slidenum">
              <a:rPr lang="cs-CZ" smtClean="0"/>
              <a:t>‹#›</a:t>
            </a:fld>
            <a:endParaRPr lang="cs-CZ"/>
          </a:p>
        </p:txBody>
      </p:sp>
    </p:spTree>
    <p:extLst>
      <p:ext uri="{BB962C8B-B14F-4D97-AF65-F5344CB8AC3E}">
        <p14:creationId xmlns:p14="http://schemas.microsoft.com/office/powerpoint/2010/main" val="3433734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04C730EF-4456-41C7-A8B4-FFB0B8BE17DB}" type="datetimeFigureOut">
              <a:rPr lang="cs-CZ" smtClean="0"/>
              <a:t>01.09.2026</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5FB71845-C002-4DC9-84F2-DB61C271A6D8}" type="slidenum">
              <a:rPr lang="cs-CZ" smtClean="0"/>
              <a:t>‹#›</a:t>
            </a:fld>
            <a:endParaRPr lang="cs-CZ"/>
          </a:p>
        </p:txBody>
      </p:sp>
    </p:spTree>
    <p:extLst>
      <p:ext uri="{BB962C8B-B14F-4D97-AF65-F5344CB8AC3E}">
        <p14:creationId xmlns:p14="http://schemas.microsoft.com/office/powerpoint/2010/main" val="3811042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C730EF-4456-41C7-A8B4-FFB0B8BE17DB}" type="datetimeFigureOut">
              <a:rPr lang="cs-CZ" smtClean="0"/>
              <a:t>01.09.2026</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5FB71845-C002-4DC9-84F2-DB61C271A6D8}" type="slidenum">
              <a:rPr lang="cs-CZ" smtClean="0"/>
              <a:t>‹#›</a:t>
            </a:fld>
            <a:endParaRPr lang="cs-CZ"/>
          </a:p>
        </p:txBody>
      </p:sp>
    </p:spTree>
    <p:extLst>
      <p:ext uri="{BB962C8B-B14F-4D97-AF65-F5344CB8AC3E}">
        <p14:creationId xmlns:p14="http://schemas.microsoft.com/office/powerpoint/2010/main" val="2935399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cs-CZ"/>
              <a:t>Kliknutím lze upravit styl.</a:t>
            </a:r>
            <a:endParaRPr lang="en-US" dirty="0"/>
          </a:p>
        </p:txBody>
      </p:sp>
      <p:sp>
        <p:nvSpPr>
          <p:cNvPr id="3" name="Content Placeholder 2"/>
          <p:cNvSpPr>
            <a:spLocks noGrp="1"/>
          </p:cNvSpPr>
          <p:nvPr>
            <p:ph idx="1"/>
          </p:nvPr>
        </p:nvSpPr>
        <p:spPr>
          <a:xfrm>
            <a:off x="12870909" y="6162959"/>
            <a:ext cx="15326827" cy="30418415"/>
          </a:xfrm>
        </p:spPr>
        <p:txBody>
          <a:bodyPr/>
          <a:lstStyle>
            <a:lvl1pPr>
              <a:defRPr sz="10595"/>
            </a:lvl1pPr>
            <a:lvl2pPr>
              <a:defRPr sz="9271"/>
            </a:lvl2pPr>
            <a:lvl3pPr>
              <a:defRPr sz="7946"/>
            </a:lvl3pPr>
            <a:lvl4pPr>
              <a:defRPr sz="6622"/>
            </a:lvl4pPr>
            <a:lvl5pPr>
              <a:defRPr sz="6622"/>
            </a:lvl5pPr>
            <a:lvl6pPr>
              <a:defRPr sz="6622"/>
            </a:lvl6pPr>
            <a:lvl7pPr>
              <a:defRPr sz="6622"/>
            </a:lvl7pPr>
            <a:lvl8pPr>
              <a:defRPr sz="6622"/>
            </a:lvl8pPr>
            <a:lvl9pPr>
              <a:defRPr sz="6622"/>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cs-CZ"/>
              <a:t>Upravte styly předlohy textu.</a:t>
            </a:r>
          </a:p>
        </p:txBody>
      </p:sp>
      <p:sp>
        <p:nvSpPr>
          <p:cNvPr id="5" name="Date Placeholder 4"/>
          <p:cNvSpPr>
            <a:spLocks noGrp="1"/>
          </p:cNvSpPr>
          <p:nvPr>
            <p:ph type="dt" sz="half" idx="10"/>
          </p:nvPr>
        </p:nvSpPr>
        <p:spPr/>
        <p:txBody>
          <a:bodyPr/>
          <a:lstStyle/>
          <a:p>
            <a:fld id="{04C730EF-4456-41C7-A8B4-FFB0B8BE17DB}" type="datetimeFigureOut">
              <a:rPr lang="cs-CZ" smtClean="0"/>
              <a:t>01.09.2026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FB71845-C002-4DC9-84F2-DB61C271A6D8}" type="slidenum">
              <a:rPr lang="cs-CZ" smtClean="0"/>
              <a:t>‹#›</a:t>
            </a:fld>
            <a:endParaRPr lang="cs-CZ"/>
          </a:p>
        </p:txBody>
      </p:sp>
    </p:spTree>
    <p:extLst>
      <p:ext uri="{BB962C8B-B14F-4D97-AF65-F5344CB8AC3E}">
        <p14:creationId xmlns:p14="http://schemas.microsoft.com/office/powerpoint/2010/main" val="1810372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cs-CZ"/>
              <a:t>Kliknutím lze upravit styl.</a:t>
            </a:r>
            <a:endParaRPr lang="en-US" dirty="0"/>
          </a:p>
        </p:txBody>
      </p:sp>
      <p:sp>
        <p:nvSpPr>
          <p:cNvPr id="3" name="Picture Placeholder 2"/>
          <p:cNvSpPr>
            <a:spLocks noGrp="1" noChangeAspect="1"/>
          </p:cNvSpPr>
          <p:nvPr>
            <p:ph type="pic" idx="1"/>
          </p:nvPr>
        </p:nvSpPr>
        <p:spPr>
          <a:xfrm>
            <a:off x="12870909" y="6162959"/>
            <a:ext cx="15326827" cy="30418415"/>
          </a:xfrm>
        </p:spPr>
        <p:txBody>
          <a:bodyPr anchor="t"/>
          <a:lstStyle>
            <a:lvl1pPr marL="0" indent="0">
              <a:buNone/>
              <a:defRPr sz="10595"/>
            </a:lvl1pPr>
            <a:lvl2pPr marL="1513743" indent="0">
              <a:buNone/>
              <a:defRPr sz="9271"/>
            </a:lvl2pPr>
            <a:lvl3pPr marL="3027487" indent="0">
              <a:buNone/>
              <a:defRPr sz="7946"/>
            </a:lvl3pPr>
            <a:lvl4pPr marL="4541230" indent="0">
              <a:buNone/>
              <a:defRPr sz="6622"/>
            </a:lvl4pPr>
            <a:lvl5pPr marL="6054974" indent="0">
              <a:buNone/>
              <a:defRPr sz="6622"/>
            </a:lvl5pPr>
            <a:lvl6pPr marL="7568717" indent="0">
              <a:buNone/>
              <a:defRPr sz="6622"/>
            </a:lvl6pPr>
            <a:lvl7pPr marL="9082461" indent="0">
              <a:buNone/>
              <a:defRPr sz="6622"/>
            </a:lvl7pPr>
            <a:lvl8pPr marL="10596204" indent="0">
              <a:buNone/>
              <a:defRPr sz="6622"/>
            </a:lvl8pPr>
            <a:lvl9pPr marL="12109948" indent="0">
              <a:buNone/>
              <a:defRPr sz="6622"/>
            </a:lvl9pPr>
          </a:lstStyle>
          <a:p>
            <a:r>
              <a:rPr lang="cs-CZ"/>
              <a:t>Kliknutím na ikonu přidáte obrázek.</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cs-CZ"/>
              <a:t>Upravte styly předlohy textu.</a:t>
            </a:r>
          </a:p>
        </p:txBody>
      </p:sp>
      <p:sp>
        <p:nvSpPr>
          <p:cNvPr id="5" name="Date Placeholder 4"/>
          <p:cNvSpPr>
            <a:spLocks noGrp="1"/>
          </p:cNvSpPr>
          <p:nvPr>
            <p:ph type="dt" sz="half" idx="10"/>
          </p:nvPr>
        </p:nvSpPr>
        <p:spPr/>
        <p:txBody>
          <a:bodyPr/>
          <a:lstStyle/>
          <a:p>
            <a:fld id="{04C730EF-4456-41C7-A8B4-FFB0B8BE17DB}" type="datetimeFigureOut">
              <a:rPr lang="cs-CZ" smtClean="0"/>
              <a:t>01.09.2026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FB71845-C002-4DC9-84F2-DB61C271A6D8}" type="slidenum">
              <a:rPr lang="cs-CZ" smtClean="0"/>
              <a:t>‹#›</a:t>
            </a:fld>
            <a:endParaRPr lang="cs-CZ"/>
          </a:p>
        </p:txBody>
      </p:sp>
    </p:spTree>
    <p:extLst>
      <p:ext uri="{BB962C8B-B14F-4D97-AF65-F5344CB8AC3E}">
        <p14:creationId xmlns:p14="http://schemas.microsoft.com/office/powerpoint/2010/main" val="244801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2278913"/>
            <a:ext cx="26112371" cy="8273416"/>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2081421" y="11394520"/>
            <a:ext cx="26112371" cy="27158594"/>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2081421" y="39672756"/>
            <a:ext cx="6811923" cy="2278904"/>
          </a:xfrm>
          <a:prstGeom prst="rect">
            <a:avLst/>
          </a:prstGeom>
        </p:spPr>
        <p:txBody>
          <a:bodyPr vert="horz" lIns="91440" tIns="45720" rIns="91440" bIns="45720" rtlCol="0" anchor="ctr"/>
          <a:lstStyle>
            <a:lvl1pPr algn="l">
              <a:defRPr sz="3973">
                <a:solidFill>
                  <a:schemeClr val="tx1">
                    <a:tint val="75000"/>
                  </a:schemeClr>
                </a:solidFill>
              </a:defRPr>
            </a:lvl1pPr>
          </a:lstStyle>
          <a:p>
            <a:fld id="{04C730EF-4456-41C7-A8B4-FFB0B8BE17DB}" type="datetimeFigureOut">
              <a:rPr lang="cs-CZ" smtClean="0"/>
              <a:t>01.09.2026</a:t>
            </a:fld>
            <a:endParaRPr lang="cs-CZ"/>
          </a:p>
        </p:txBody>
      </p:sp>
      <p:sp>
        <p:nvSpPr>
          <p:cNvPr id="5" name="Footer Placeholder 4"/>
          <p:cNvSpPr>
            <a:spLocks noGrp="1"/>
          </p:cNvSpPr>
          <p:nvPr>
            <p:ph type="ftr" sz="quarter" idx="3"/>
          </p:nvPr>
        </p:nvSpPr>
        <p:spPr>
          <a:xfrm>
            <a:off x="10028665" y="39672756"/>
            <a:ext cx="10217884" cy="2278904"/>
          </a:xfrm>
          <a:prstGeom prst="rect">
            <a:avLst/>
          </a:prstGeom>
        </p:spPr>
        <p:txBody>
          <a:bodyPr vert="horz" lIns="91440" tIns="45720" rIns="91440" bIns="45720" rtlCol="0" anchor="ctr"/>
          <a:lstStyle>
            <a:lvl1pPr algn="ctr">
              <a:defRPr sz="3973">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21381869" y="39672756"/>
            <a:ext cx="6811923" cy="2278904"/>
          </a:xfrm>
          <a:prstGeom prst="rect">
            <a:avLst/>
          </a:prstGeom>
        </p:spPr>
        <p:txBody>
          <a:bodyPr vert="horz" lIns="91440" tIns="45720" rIns="91440" bIns="45720" rtlCol="0" anchor="ctr"/>
          <a:lstStyle>
            <a:lvl1pPr algn="r">
              <a:defRPr sz="3973">
                <a:solidFill>
                  <a:schemeClr val="tx1">
                    <a:tint val="75000"/>
                  </a:schemeClr>
                </a:solidFill>
              </a:defRPr>
            </a:lvl1pPr>
          </a:lstStyle>
          <a:p>
            <a:fld id="{5FB71845-C002-4DC9-84F2-DB61C271A6D8}" type="slidenum">
              <a:rPr lang="cs-CZ" smtClean="0"/>
              <a:t>‹#›</a:t>
            </a:fld>
            <a:endParaRPr lang="cs-CZ"/>
          </a:p>
        </p:txBody>
      </p:sp>
    </p:spTree>
    <p:extLst>
      <p:ext uri="{BB962C8B-B14F-4D97-AF65-F5344CB8AC3E}">
        <p14:creationId xmlns:p14="http://schemas.microsoft.com/office/powerpoint/2010/main" val="28011089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3027487" rtl="0" eaLnBrk="1" latinLnBrk="0"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18" Type="http://schemas.openxmlformats.org/officeDocument/2006/relationships/image" Target="../media/image15.png"/><Relationship Id="rId26" Type="http://schemas.openxmlformats.org/officeDocument/2006/relationships/image" Target="../media/image23.png"/><Relationship Id="rId3" Type="http://schemas.openxmlformats.org/officeDocument/2006/relationships/image" Target="../media/image1.png"/><Relationship Id="rId21" Type="http://schemas.openxmlformats.org/officeDocument/2006/relationships/image" Target="../media/image18.png"/><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png"/><Relationship Id="rId25" Type="http://schemas.openxmlformats.org/officeDocument/2006/relationships/image" Target="../media/image22.png"/><Relationship Id="rId2" Type="http://schemas.openxmlformats.org/officeDocument/2006/relationships/notesSlide" Target="../notesSlides/notesSlide1.xml"/><Relationship Id="rId16" Type="http://schemas.openxmlformats.org/officeDocument/2006/relationships/image" Target="../media/image13.png"/><Relationship Id="rId20"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8.png"/><Relationship Id="rId24" Type="http://schemas.openxmlformats.org/officeDocument/2006/relationships/image" Target="../media/image21.png"/><Relationship Id="rId5" Type="http://schemas.openxmlformats.org/officeDocument/2006/relationships/image" Target="../media/image2.jpeg"/><Relationship Id="rId15" Type="http://schemas.openxmlformats.org/officeDocument/2006/relationships/image" Target="../media/image12.png"/><Relationship Id="rId23" Type="http://schemas.openxmlformats.org/officeDocument/2006/relationships/image" Target="../media/image20.png"/><Relationship Id="rId28" Type="http://schemas.openxmlformats.org/officeDocument/2006/relationships/image" Target="../media/image25.png"/><Relationship Id="rId10" Type="http://schemas.openxmlformats.org/officeDocument/2006/relationships/image" Target="../media/image7.png"/><Relationship Id="rId19" Type="http://schemas.openxmlformats.org/officeDocument/2006/relationships/image" Target="../media/image16.png"/><Relationship Id="rId4" Type="http://schemas.openxmlformats.org/officeDocument/2006/relationships/hyperlink" Target="mailto:sona.kolarova@fno.cz" TargetMode="External"/><Relationship Id="rId9" Type="http://schemas.openxmlformats.org/officeDocument/2006/relationships/image" Target="../media/image6.png"/><Relationship Id="rId14" Type="http://schemas.openxmlformats.org/officeDocument/2006/relationships/image" Target="../media/image11.png"/><Relationship Id="rId22" Type="http://schemas.openxmlformats.org/officeDocument/2006/relationships/image" Target="../media/image19.png"/><Relationship Id="rId27"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68ED691E-2EAE-4611-AC50-059D7258E008}"/>
              </a:ext>
            </a:extLst>
          </p:cNvPr>
          <p:cNvSpPr txBox="1"/>
          <p:nvPr/>
        </p:nvSpPr>
        <p:spPr>
          <a:xfrm>
            <a:off x="3963988" y="605085"/>
            <a:ext cx="22650450" cy="3785652"/>
          </a:xfrm>
          <a:prstGeom prst="rect">
            <a:avLst/>
          </a:prstGeom>
          <a:noFill/>
        </p:spPr>
        <p:txBody>
          <a:bodyPr wrap="square" rtlCol="0">
            <a:spAutoFit/>
          </a:bodyPr>
          <a:lstStyle/>
          <a:p>
            <a:pPr algn="ctr"/>
            <a:r>
              <a:rPr lang="en-US" sz="7500" b="1" dirty="0" err="1">
                <a:ea typeface="Aptos Display" pitchFamily="34" charset="-122"/>
                <a:cs typeface="Aptos Display" pitchFamily="34" charset="-120"/>
              </a:rPr>
              <a:t>Záchyt</a:t>
            </a:r>
            <a:r>
              <a:rPr lang="en-US" sz="7500" b="1" dirty="0">
                <a:ea typeface="Aptos Display" pitchFamily="34" charset="-122"/>
                <a:cs typeface="Aptos Display" pitchFamily="34" charset="-120"/>
              </a:rPr>
              <a:t> </a:t>
            </a:r>
            <a:r>
              <a:rPr lang="en-US" sz="7500" b="1" dirty="0" err="1">
                <a:ea typeface="Aptos Display" pitchFamily="34" charset="-122"/>
                <a:cs typeface="Aptos Display" pitchFamily="34" charset="-120"/>
              </a:rPr>
              <a:t>metastatických</a:t>
            </a:r>
            <a:r>
              <a:rPr lang="en-US" sz="7500" b="1" dirty="0">
                <a:ea typeface="Aptos Display" pitchFamily="34" charset="-122"/>
                <a:cs typeface="Aptos Display" pitchFamily="34" charset="-120"/>
              </a:rPr>
              <a:t> </a:t>
            </a:r>
            <a:r>
              <a:rPr lang="en-US" sz="7500" b="1" dirty="0" err="1">
                <a:ea typeface="Aptos Display" pitchFamily="34" charset="-122"/>
                <a:cs typeface="Aptos Display" pitchFamily="34" charset="-120"/>
              </a:rPr>
              <a:t>procesů</a:t>
            </a:r>
            <a:r>
              <a:rPr lang="en-US" sz="7500" b="1" dirty="0">
                <a:ea typeface="Aptos Display" pitchFamily="34" charset="-122"/>
                <a:cs typeface="Aptos Display" pitchFamily="34" charset="-120"/>
              </a:rPr>
              <a:t> v </a:t>
            </a:r>
            <a:r>
              <a:rPr lang="en-US" sz="7500" b="1" dirty="0" err="1">
                <a:ea typeface="Aptos Display" pitchFamily="34" charset="-122"/>
                <a:cs typeface="Aptos Display" pitchFamily="34" charset="-120"/>
              </a:rPr>
              <a:t>kostní</a:t>
            </a:r>
            <a:r>
              <a:rPr lang="en-US" sz="7500" b="1" dirty="0">
                <a:ea typeface="Aptos Display" pitchFamily="34" charset="-122"/>
                <a:cs typeface="Aptos Display" pitchFamily="34" charset="-120"/>
              </a:rPr>
              <a:t> </a:t>
            </a:r>
            <a:r>
              <a:rPr lang="en-US" sz="7500" b="1" dirty="0" err="1">
                <a:ea typeface="Aptos Display" pitchFamily="34" charset="-122"/>
                <a:cs typeface="Aptos Display" pitchFamily="34" charset="-120"/>
              </a:rPr>
              <a:t>dřeni</a:t>
            </a:r>
            <a:r>
              <a:rPr lang="en-US" sz="7500" b="1" dirty="0">
                <a:ea typeface="Aptos Display" pitchFamily="34" charset="-122"/>
                <a:cs typeface="Aptos Display" pitchFamily="34" charset="-120"/>
              </a:rPr>
              <a:t> </a:t>
            </a:r>
            <a:endParaRPr lang="cs-CZ" sz="7500" b="1" dirty="0">
              <a:ea typeface="Aptos Display" pitchFamily="34" charset="-122"/>
              <a:cs typeface="Aptos Display" pitchFamily="34" charset="-120"/>
            </a:endParaRPr>
          </a:p>
          <a:p>
            <a:pPr algn="ctr"/>
            <a:r>
              <a:rPr lang="en-US" sz="7500" b="1" dirty="0" err="1">
                <a:ea typeface="Aptos Display" pitchFamily="34" charset="-122"/>
                <a:cs typeface="Aptos Display" pitchFamily="34" charset="-120"/>
              </a:rPr>
              <a:t>ve</a:t>
            </a:r>
            <a:r>
              <a:rPr lang="en-US" sz="7500" b="1" dirty="0">
                <a:ea typeface="Aptos Display" pitchFamily="34" charset="-122"/>
                <a:cs typeface="Aptos Display" pitchFamily="34" charset="-120"/>
              </a:rPr>
              <a:t> </a:t>
            </a:r>
            <a:r>
              <a:rPr lang="en-US" sz="7500" b="1" dirty="0" err="1">
                <a:ea typeface="Aptos Display" pitchFamily="34" charset="-122"/>
                <a:cs typeface="Aptos Display" pitchFamily="34" charset="-120"/>
              </a:rPr>
              <a:t>Fakultní</a:t>
            </a:r>
            <a:r>
              <a:rPr lang="en-US" sz="7500" b="1" dirty="0">
                <a:ea typeface="Aptos Display" pitchFamily="34" charset="-122"/>
                <a:cs typeface="Aptos Display" pitchFamily="34" charset="-120"/>
              </a:rPr>
              <a:t> </a:t>
            </a:r>
            <a:r>
              <a:rPr lang="en-US" sz="7500" b="1" dirty="0" err="1">
                <a:ea typeface="Aptos Display" pitchFamily="34" charset="-122"/>
                <a:cs typeface="Aptos Display" pitchFamily="34" charset="-120"/>
              </a:rPr>
              <a:t>nemocnici</a:t>
            </a:r>
            <a:r>
              <a:rPr lang="en-US" sz="7500" b="1" dirty="0">
                <a:ea typeface="Aptos Display" pitchFamily="34" charset="-122"/>
                <a:cs typeface="Aptos Display" pitchFamily="34" charset="-120"/>
              </a:rPr>
              <a:t> Ostrava v </a:t>
            </a:r>
            <a:r>
              <a:rPr lang="en-US" sz="7500" b="1" dirty="0" err="1">
                <a:ea typeface="Aptos Display" pitchFamily="34" charset="-122"/>
                <a:cs typeface="Aptos Display" pitchFamily="34" charset="-120"/>
              </a:rPr>
              <a:t>letech</a:t>
            </a:r>
            <a:r>
              <a:rPr lang="en-US" sz="7500" b="1" dirty="0">
                <a:ea typeface="Aptos Display" pitchFamily="34" charset="-122"/>
                <a:cs typeface="Aptos Display" pitchFamily="34" charset="-120"/>
              </a:rPr>
              <a:t> 2015-2025</a:t>
            </a:r>
            <a:endParaRPr lang="en-US" sz="7500" dirty="0"/>
          </a:p>
          <a:p>
            <a:pPr algn="ctr"/>
            <a:endParaRPr lang="cs-CZ" sz="9000" dirty="0">
              <a:highlight>
                <a:srgbClr val="000000"/>
              </a:highlight>
            </a:endParaRPr>
          </a:p>
        </p:txBody>
      </p:sp>
      <p:sp>
        <p:nvSpPr>
          <p:cNvPr id="5" name="Text Box 40">
            <a:extLst>
              <a:ext uri="{FF2B5EF4-FFF2-40B4-BE49-F238E27FC236}">
                <a16:creationId xmlns:a16="http://schemas.microsoft.com/office/drawing/2014/main" id="{784279C3-B6D3-4EA9-9FA2-C75E9951BF3F}"/>
              </a:ext>
            </a:extLst>
          </p:cNvPr>
          <p:cNvSpPr txBox="1">
            <a:spLocks noChangeArrowheads="1"/>
          </p:cNvSpPr>
          <p:nvPr/>
        </p:nvSpPr>
        <p:spPr bwMode="auto">
          <a:xfrm>
            <a:off x="705045" y="2378485"/>
            <a:ext cx="26269755" cy="2914506"/>
          </a:xfrm>
          <a:prstGeom prst="rect">
            <a:avLst/>
          </a:prstGeom>
          <a:noFill/>
          <a:ln>
            <a:noFill/>
          </a:ln>
          <a:effectLst/>
        </p:spPr>
        <p:txBody>
          <a:bodyPr lIns="1097156" tIns="1097156" rIns="1097156" bIns="1097156"/>
          <a:lstStyle>
            <a:lvl1pPr defTabSz="192088" eaLnBrk="0" hangingPunct="0">
              <a:defRPr sz="500">
                <a:solidFill>
                  <a:schemeClr val="tx1"/>
                </a:solidFill>
                <a:latin typeface="Times New Roman" charset="0"/>
                <a:ea typeface="ＭＳ Ｐゴシック" charset="0"/>
              </a:defRPr>
            </a:lvl1pPr>
            <a:lvl2pPr marL="742950" indent="-285750" defTabSz="192088" eaLnBrk="0" hangingPunct="0">
              <a:defRPr sz="500">
                <a:solidFill>
                  <a:schemeClr val="tx1"/>
                </a:solidFill>
                <a:latin typeface="Times New Roman" charset="0"/>
                <a:ea typeface="ＭＳ Ｐゴシック" charset="0"/>
              </a:defRPr>
            </a:lvl2pPr>
            <a:lvl3pPr marL="1143000" indent="-228600" defTabSz="192088" eaLnBrk="0" hangingPunct="0">
              <a:defRPr sz="500">
                <a:solidFill>
                  <a:schemeClr val="tx1"/>
                </a:solidFill>
                <a:latin typeface="Times New Roman" charset="0"/>
                <a:ea typeface="ＭＳ Ｐゴシック" charset="0"/>
              </a:defRPr>
            </a:lvl3pPr>
            <a:lvl4pPr marL="1600200" indent="-228600" defTabSz="192088" eaLnBrk="0" hangingPunct="0">
              <a:defRPr sz="500">
                <a:solidFill>
                  <a:schemeClr val="tx1"/>
                </a:solidFill>
                <a:latin typeface="Times New Roman" charset="0"/>
                <a:ea typeface="ＭＳ Ｐゴシック" charset="0"/>
              </a:defRPr>
            </a:lvl4pPr>
            <a:lvl5pPr marL="2057400" indent="-228600" defTabSz="192088" eaLnBrk="0" hangingPunct="0">
              <a:defRPr sz="500">
                <a:solidFill>
                  <a:schemeClr val="tx1"/>
                </a:solidFill>
                <a:latin typeface="Times New Roman" charset="0"/>
                <a:ea typeface="ＭＳ Ｐゴシック" charset="0"/>
              </a:defRPr>
            </a:lvl5pPr>
            <a:lvl6pPr marL="2514600" indent="-228600" defTabSz="192088" eaLnBrk="0" fontAlgn="base" hangingPunct="0">
              <a:spcBef>
                <a:spcPct val="0"/>
              </a:spcBef>
              <a:spcAft>
                <a:spcPct val="0"/>
              </a:spcAft>
              <a:defRPr sz="500">
                <a:solidFill>
                  <a:schemeClr val="tx1"/>
                </a:solidFill>
                <a:latin typeface="Times New Roman" charset="0"/>
                <a:ea typeface="ＭＳ Ｐゴシック" charset="0"/>
              </a:defRPr>
            </a:lvl6pPr>
            <a:lvl7pPr marL="2971800" indent="-228600" defTabSz="192088" eaLnBrk="0" fontAlgn="base" hangingPunct="0">
              <a:spcBef>
                <a:spcPct val="0"/>
              </a:spcBef>
              <a:spcAft>
                <a:spcPct val="0"/>
              </a:spcAft>
              <a:defRPr sz="500">
                <a:solidFill>
                  <a:schemeClr val="tx1"/>
                </a:solidFill>
                <a:latin typeface="Times New Roman" charset="0"/>
                <a:ea typeface="ＭＳ Ｐゴシック" charset="0"/>
              </a:defRPr>
            </a:lvl7pPr>
            <a:lvl8pPr marL="3429000" indent="-228600" defTabSz="192088" eaLnBrk="0" fontAlgn="base" hangingPunct="0">
              <a:spcBef>
                <a:spcPct val="0"/>
              </a:spcBef>
              <a:spcAft>
                <a:spcPct val="0"/>
              </a:spcAft>
              <a:defRPr sz="500">
                <a:solidFill>
                  <a:schemeClr val="tx1"/>
                </a:solidFill>
                <a:latin typeface="Times New Roman" charset="0"/>
                <a:ea typeface="ＭＳ Ｐゴシック" charset="0"/>
              </a:defRPr>
            </a:lvl8pPr>
            <a:lvl9pPr marL="3886200" indent="-228600" defTabSz="192088" eaLnBrk="0" fontAlgn="base" hangingPunct="0">
              <a:spcBef>
                <a:spcPct val="0"/>
              </a:spcBef>
              <a:spcAft>
                <a:spcPct val="0"/>
              </a:spcAft>
              <a:defRPr sz="500">
                <a:solidFill>
                  <a:schemeClr val="tx1"/>
                </a:solidFill>
                <a:latin typeface="Times New Roman" charset="0"/>
                <a:ea typeface="ＭＳ Ｐゴシック" charset="0"/>
              </a:defRPr>
            </a:lvl9pPr>
          </a:lstStyle>
          <a:p>
            <a:r>
              <a:rPr lang="cs-CZ" sz="3700" u="sng" dirty="0">
                <a:latin typeface="+mn-lt"/>
                <a:cs typeface="Arial" panose="020B0604020202020204" pitchFamily="34" charset="0"/>
              </a:rPr>
              <a:t>S. Kolářová</a:t>
            </a:r>
            <a:r>
              <a:rPr lang="en-US" sz="3700" baseline="30000" dirty="0">
                <a:latin typeface="+mn-lt"/>
                <a:ea typeface="Times New Roman"/>
                <a:cs typeface="Arial" panose="020B0604020202020204" pitchFamily="34" charset="0"/>
              </a:rPr>
              <a:t>1</a:t>
            </a:r>
            <a:r>
              <a:rPr lang="cs-CZ" sz="3700" baseline="30000" dirty="0">
                <a:latin typeface="+mn-lt"/>
                <a:ea typeface="Times New Roman"/>
                <a:cs typeface="Arial" panose="020B0604020202020204" pitchFamily="34" charset="0"/>
              </a:rPr>
              <a:t>,2</a:t>
            </a:r>
            <a:r>
              <a:rPr lang="en-AU" sz="3700" dirty="0">
                <a:latin typeface="+mn-lt"/>
                <a:cs typeface="Arial" panose="020B0604020202020204" pitchFamily="34" charset="0"/>
              </a:rPr>
              <a:t>, </a:t>
            </a:r>
            <a:r>
              <a:rPr lang="cs-CZ" sz="3700" dirty="0">
                <a:latin typeface="+mn-lt"/>
                <a:cs typeface="Arial" panose="020B0604020202020204" pitchFamily="34" charset="0"/>
              </a:rPr>
              <a:t>M. Pořízková</a:t>
            </a:r>
            <a:r>
              <a:rPr lang="cs-CZ" sz="3700" baseline="30000" dirty="0">
                <a:latin typeface="+mn-lt"/>
                <a:cs typeface="Arial" panose="020B0604020202020204" pitchFamily="34" charset="0"/>
              </a:rPr>
              <a:t>2</a:t>
            </a:r>
            <a:r>
              <a:rPr lang="cs-CZ" sz="3700" dirty="0">
                <a:latin typeface="+mn-lt"/>
                <a:cs typeface="Arial" panose="020B0604020202020204" pitchFamily="34" charset="0"/>
              </a:rPr>
              <a:t>, J.Zuchnická</a:t>
            </a:r>
            <a:r>
              <a:rPr lang="cs-CZ" sz="3700" baseline="30000" dirty="0">
                <a:latin typeface="+mn-lt"/>
                <a:cs typeface="Arial" panose="020B0604020202020204" pitchFamily="34" charset="0"/>
              </a:rPr>
              <a:t>3</a:t>
            </a:r>
            <a:r>
              <a:rPr lang="cs-CZ" sz="3700" dirty="0">
                <a:latin typeface="+mn-lt"/>
                <a:cs typeface="Arial" panose="020B0604020202020204" pitchFamily="34" charset="0"/>
              </a:rPr>
              <a:t>, D. Buffa</a:t>
            </a:r>
            <a:r>
              <a:rPr lang="cs-CZ" sz="3700" baseline="30000" dirty="0">
                <a:latin typeface="+mn-lt"/>
                <a:cs typeface="Arial" panose="020B0604020202020204" pitchFamily="34" charset="0"/>
              </a:rPr>
              <a:t>3 </a:t>
            </a:r>
            <a:r>
              <a:rPr lang="cs-CZ" sz="3700" dirty="0">
                <a:latin typeface="+mn-lt"/>
                <a:cs typeface="Arial" panose="020B0604020202020204" pitchFamily="34" charset="0"/>
              </a:rPr>
              <a:t>, M. </a:t>
            </a:r>
            <a:r>
              <a:rPr lang="cs-CZ" sz="3700" dirty="0" err="1">
                <a:latin typeface="+mn-lt"/>
                <a:cs typeface="Arial" panose="020B0604020202020204" pitchFamily="34" charset="0"/>
              </a:rPr>
              <a:t>Brillantová</a:t>
            </a:r>
            <a:r>
              <a:rPr lang="en-US" sz="3700" baseline="30000" dirty="0">
                <a:latin typeface="+mn-lt"/>
                <a:ea typeface="Times New Roman"/>
                <a:cs typeface="Arial" panose="020B0604020202020204" pitchFamily="34" charset="0"/>
              </a:rPr>
              <a:t>1</a:t>
            </a:r>
            <a:r>
              <a:rPr lang="cs-CZ" sz="3700" dirty="0">
                <a:latin typeface="+mn-lt"/>
                <a:cs typeface="Arial" panose="020B0604020202020204" pitchFamily="34" charset="0"/>
              </a:rPr>
              <a:t>, K. Bůžková</a:t>
            </a:r>
            <a:r>
              <a:rPr lang="en-US" sz="3700" baseline="30000" dirty="0">
                <a:latin typeface="+mn-lt"/>
                <a:ea typeface="Times New Roman"/>
                <a:cs typeface="Arial" panose="020B0604020202020204" pitchFamily="34" charset="0"/>
              </a:rPr>
              <a:t>1</a:t>
            </a:r>
            <a:r>
              <a:rPr lang="cs-CZ" sz="3700" dirty="0">
                <a:latin typeface="+mn-lt"/>
                <a:cs typeface="Arial" panose="020B0604020202020204" pitchFamily="34" charset="0"/>
              </a:rPr>
              <a:t>, Ž. Michalíková</a:t>
            </a:r>
            <a:r>
              <a:rPr lang="en-US" sz="3700" baseline="30000" dirty="0">
                <a:latin typeface="+mn-lt"/>
                <a:ea typeface="Times New Roman"/>
                <a:cs typeface="Arial" panose="020B0604020202020204" pitchFamily="34" charset="0"/>
              </a:rPr>
              <a:t>1</a:t>
            </a:r>
            <a:r>
              <a:rPr lang="cs-CZ" sz="3700" baseline="30000" dirty="0">
                <a:latin typeface="+mn-lt"/>
                <a:ea typeface="Times New Roman"/>
                <a:cs typeface="Arial" panose="020B0604020202020204" pitchFamily="34" charset="0"/>
              </a:rPr>
              <a:t>, </a:t>
            </a:r>
            <a:r>
              <a:rPr lang="cs-CZ" sz="3700" dirty="0">
                <a:latin typeface="+mn-lt"/>
                <a:cs typeface="Arial" panose="020B0604020202020204" pitchFamily="34" charset="0"/>
              </a:rPr>
              <a:t> A. </a:t>
            </a:r>
            <a:r>
              <a:rPr lang="cs-CZ" sz="3700" dirty="0" err="1">
                <a:latin typeface="+mn-lt"/>
                <a:cs typeface="Arial" panose="020B0604020202020204" pitchFamily="34" charset="0"/>
              </a:rPr>
              <a:t>Urgasová</a:t>
            </a:r>
            <a:r>
              <a:rPr lang="en-US" sz="3700" baseline="30000" dirty="0">
                <a:latin typeface="+mn-lt"/>
                <a:ea typeface="Times New Roman"/>
                <a:cs typeface="Arial" panose="020B0604020202020204" pitchFamily="34" charset="0"/>
              </a:rPr>
              <a:t>1</a:t>
            </a:r>
            <a:r>
              <a:rPr lang="cs-CZ" sz="3700" dirty="0">
                <a:latin typeface="+mn-lt"/>
                <a:cs typeface="Arial" panose="020B0604020202020204" pitchFamily="34" charset="0"/>
              </a:rPr>
              <a:t>, M. Pulcer</a:t>
            </a:r>
            <a:r>
              <a:rPr lang="cs-CZ" sz="3700" baseline="30000" dirty="0">
                <a:latin typeface="+mn-lt"/>
                <a:cs typeface="Arial" panose="020B0604020202020204" pitchFamily="34" charset="0"/>
              </a:rPr>
              <a:t>1,2</a:t>
            </a:r>
            <a:r>
              <a:rPr lang="cs-CZ" sz="3700" dirty="0">
                <a:latin typeface="+mn-lt"/>
                <a:cs typeface="Arial" panose="020B0604020202020204" pitchFamily="34" charset="0"/>
              </a:rPr>
              <a:t>, D. Stejskal</a:t>
            </a:r>
            <a:r>
              <a:rPr lang="cs-CZ" sz="3700" baseline="30000" dirty="0">
                <a:latin typeface="+mn-lt"/>
                <a:ea typeface="Times New Roman"/>
                <a:cs typeface="Arial" panose="020B0604020202020204" pitchFamily="34" charset="0"/>
              </a:rPr>
              <a:t>1</a:t>
            </a:r>
            <a:r>
              <a:rPr lang="cs-CZ" sz="3700" baseline="30000" dirty="0">
                <a:latin typeface="+mn-lt"/>
                <a:cs typeface="Arial" panose="020B0604020202020204" pitchFamily="34" charset="0"/>
              </a:rPr>
              <a:t>,2</a:t>
            </a:r>
            <a:endParaRPr lang="en-AU" sz="3700" dirty="0">
              <a:latin typeface="+mn-lt"/>
              <a:cs typeface="Arial" panose="020B0604020202020204" pitchFamily="34" charset="0"/>
            </a:endParaRPr>
          </a:p>
          <a:p>
            <a:r>
              <a:rPr lang="en-AU" sz="2400" baseline="30000" dirty="0">
                <a:latin typeface="+mn-lt"/>
                <a:cs typeface="Arial" panose="020B0604020202020204" pitchFamily="34" charset="0"/>
              </a:rPr>
              <a:t>1</a:t>
            </a:r>
            <a:r>
              <a:rPr lang="cs-CZ" sz="2400" dirty="0">
                <a:latin typeface="+mn-lt"/>
                <a:cs typeface="Arial" panose="020B0604020202020204" pitchFamily="34" charset="0"/>
              </a:rPr>
              <a:t> Ústav laboratorní medicíny, Fakultní nemocnice Ostrava </a:t>
            </a:r>
          </a:p>
          <a:p>
            <a:r>
              <a:rPr lang="en-AU" sz="2400" baseline="30000" dirty="0">
                <a:latin typeface="+mn-lt"/>
                <a:cs typeface="Arial" panose="020B0604020202020204" pitchFamily="34" charset="0"/>
              </a:rPr>
              <a:t>2</a:t>
            </a:r>
            <a:r>
              <a:rPr lang="cs-CZ" sz="2400" dirty="0">
                <a:latin typeface="+mn-lt"/>
                <a:cs typeface="Arial" panose="020B0604020202020204" pitchFamily="34" charset="0"/>
              </a:rPr>
              <a:t> Lékařská fakulta, Ostravská univerzita</a:t>
            </a:r>
          </a:p>
          <a:p>
            <a:r>
              <a:rPr lang="cs-CZ" sz="2400" baseline="30000" dirty="0">
                <a:latin typeface="+mn-lt"/>
                <a:cs typeface="Arial" panose="020B0604020202020204" pitchFamily="34" charset="0"/>
              </a:rPr>
              <a:t>3</a:t>
            </a:r>
            <a:r>
              <a:rPr lang="cs-CZ" sz="2400" dirty="0">
                <a:latin typeface="+mn-lt"/>
                <a:cs typeface="Arial" panose="020B0604020202020204" pitchFamily="34" charset="0"/>
              </a:rPr>
              <a:t> Klinika </a:t>
            </a:r>
            <a:r>
              <a:rPr lang="cs-CZ" sz="2400" dirty="0" err="1">
                <a:latin typeface="+mn-lt"/>
                <a:cs typeface="Arial" panose="020B0604020202020204" pitchFamily="34" charset="0"/>
              </a:rPr>
              <a:t>hematoonkologie</a:t>
            </a:r>
            <a:r>
              <a:rPr lang="cs-CZ" sz="2400" dirty="0">
                <a:latin typeface="+mn-lt"/>
                <a:cs typeface="Arial" panose="020B0604020202020204" pitchFamily="34" charset="0"/>
              </a:rPr>
              <a:t>, Fakultní nemocnice Ostrava</a:t>
            </a:r>
            <a:r>
              <a:rPr lang="cs-CZ" sz="2800" dirty="0">
                <a:latin typeface="+mn-lt"/>
                <a:cs typeface="Arial" panose="020B0604020202020204" pitchFamily="34" charset="0"/>
              </a:rPr>
              <a:t> </a:t>
            </a:r>
          </a:p>
          <a:p>
            <a:endParaRPr lang="cs-CZ" sz="2800" dirty="0">
              <a:latin typeface="Arial" panose="020B0604020202020204" pitchFamily="34" charset="0"/>
              <a:cs typeface="Arial" panose="020B0604020202020204" pitchFamily="34" charset="0"/>
            </a:endParaRPr>
          </a:p>
          <a:p>
            <a:endParaRPr lang="cs-CZ" sz="2800" dirty="0">
              <a:latin typeface="Arial" panose="020B0604020202020204" pitchFamily="34" charset="0"/>
              <a:cs typeface="Arial" panose="020B0604020202020204" pitchFamily="34" charset="0"/>
            </a:endParaRPr>
          </a:p>
          <a:p>
            <a:pPr>
              <a:spcBef>
                <a:spcPct val="20000"/>
              </a:spcBef>
            </a:pPr>
            <a:endParaRPr lang="en-AU" sz="3800" dirty="0">
              <a:latin typeface="Arial" panose="020B0604020202020204" pitchFamily="34" charset="0"/>
              <a:cs typeface="Arial" panose="020B0604020202020204" pitchFamily="34" charset="0"/>
            </a:endParaRPr>
          </a:p>
        </p:txBody>
      </p:sp>
      <p:pic>
        <p:nvPicPr>
          <p:cNvPr id="7" name="Obrázek 6">
            <a:extLst>
              <a:ext uri="{FF2B5EF4-FFF2-40B4-BE49-F238E27FC236}">
                <a16:creationId xmlns:a16="http://schemas.microsoft.com/office/drawing/2014/main" id="{F2B9B477-72B7-49D8-A904-8257F20F67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90591" y="262019"/>
            <a:ext cx="3398019" cy="3398019"/>
          </a:xfrm>
          <a:prstGeom prst="rect">
            <a:avLst/>
          </a:prstGeom>
        </p:spPr>
      </p:pic>
      <p:sp>
        <p:nvSpPr>
          <p:cNvPr id="8" name="Rectangle 23">
            <a:extLst>
              <a:ext uri="{FF2B5EF4-FFF2-40B4-BE49-F238E27FC236}">
                <a16:creationId xmlns:a16="http://schemas.microsoft.com/office/drawing/2014/main" id="{5AA08ADE-AB16-4308-B0DF-300AA921182C}"/>
              </a:ext>
            </a:extLst>
          </p:cNvPr>
          <p:cNvSpPr>
            <a:spLocks noChangeArrowheads="1"/>
          </p:cNvSpPr>
          <p:nvPr/>
        </p:nvSpPr>
        <p:spPr bwMode="auto">
          <a:xfrm>
            <a:off x="689539" y="5870553"/>
            <a:ext cx="28880627" cy="3375014"/>
          </a:xfrm>
          <a:prstGeom prst="rect">
            <a:avLst/>
          </a:prstGeom>
          <a:solidFill>
            <a:schemeClr val="bg1"/>
          </a:solidFill>
          <a:ln w="25400">
            <a:solidFill>
              <a:schemeClr val="accent1"/>
            </a:solidFill>
          </a:ln>
          <a:effectLst/>
        </p:spPr>
        <p:txBody>
          <a:bodyPr lIns="360000" tIns="360000" rIns="360000" bIns="36000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2427774" eaLnBrk="0" hangingPunct="0">
              <a:spcBef>
                <a:spcPct val="50000"/>
              </a:spcBef>
            </a:pPr>
            <a:r>
              <a:rPr lang="cs-CZ" sz="4000" b="1" cap="all" dirty="0">
                <a:solidFill>
                  <a:srgbClr val="223970"/>
                </a:solidFill>
              </a:rPr>
              <a:t>ÚVOD</a:t>
            </a:r>
            <a:r>
              <a:rPr lang="cs-CZ" sz="5400" b="1" cap="all" dirty="0">
                <a:solidFill>
                  <a:srgbClr val="223970"/>
                </a:solidFill>
              </a:rPr>
              <a:t> </a:t>
            </a:r>
          </a:p>
          <a:p>
            <a:pPr algn="just" defTabSz="2427774" eaLnBrk="0" hangingPunct="0"/>
            <a:r>
              <a:rPr lang="en-US" sz="2700" dirty="0" err="1">
                <a:solidFill>
                  <a:srgbClr val="202020"/>
                </a:solidFill>
                <a:ea typeface="Aptos" pitchFamily="34" charset="-122"/>
                <a:cs typeface="Arial" panose="020B0604020202020204" pitchFamily="34" charset="0"/>
              </a:rPr>
              <a:t>Metastatické</a:t>
            </a:r>
            <a:r>
              <a:rPr lang="en-US" sz="2700" dirty="0">
                <a:solidFill>
                  <a:srgbClr val="202020"/>
                </a:solidFill>
                <a:ea typeface="Aptos" pitchFamily="34" charset="-122"/>
                <a:cs typeface="Arial" panose="020B0604020202020204" pitchFamily="34" charset="0"/>
              </a:rPr>
              <a:t> </a:t>
            </a:r>
            <a:r>
              <a:rPr lang="en-US" sz="2700" dirty="0" err="1">
                <a:solidFill>
                  <a:srgbClr val="202020"/>
                </a:solidFill>
                <a:ea typeface="Aptos" pitchFamily="34" charset="-122"/>
                <a:cs typeface="Arial" panose="020B0604020202020204" pitchFamily="34" charset="0"/>
              </a:rPr>
              <a:t>postižení</a:t>
            </a:r>
            <a:r>
              <a:rPr lang="en-US" sz="2700" dirty="0">
                <a:solidFill>
                  <a:srgbClr val="202020"/>
                </a:solidFill>
                <a:ea typeface="Aptos" pitchFamily="34" charset="-122"/>
                <a:cs typeface="Arial" panose="020B0604020202020204" pitchFamily="34" charset="0"/>
              </a:rPr>
              <a:t> </a:t>
            </a:r>
            <a:r>
              <a:rPr lang="en-US" sz="2700" dirty="0" err="1">
                <a:solidFill>
                  <a:srgbClr val="202020"/>
                </a:solidFill>
                <a:ea typeface="Aptos" pitchFamily="34" charset="-122"/>
                <a:cs typeface="Arial" panose="020B0604020202020204" pitchFamily="34" charset="0"/>
              </a:rPr>
              <a:t>kostní</a:t>
            </a:r>
            <a:r>
              <a:rPr lang="en-US" sz="2700" dirty="0">
                <a:solidFill>
                  <a:srgbClr val="202020"/>
                </a:solidFill>
                <a:ea typeface="Aptos" pitchFamily="34" charset="-122"/>
                <a:cs typeface="Arial" panose="020B0604020202020204" pitchFamily="34" charset="0"/>
              </a:rPr>
              <a:t> </a:t>
            </a:r>
            <a:r>
              <a:rPr lang="en-US" sz="2700" dirty="0" err="1">
                <a:solidFill>
                  <a:srgbClr val="202020"/>
                </a:solidFill>
                <a:ea typeface="Aptos" pitchFamily="34" charset="-122"/>
                <a:cs typeface="Arial" panose="020B0604020202020204" pitchFamily="34" charset="0"/>
              </a:rPr>
              <a:t>dřeně</a:t>
            </a:r>
            <a:r>
              <a:rPr lang="en-US" sz="2700" dirty="0">
                <a:solidFill>
                  <a:srgbClr val="202020"/>
                </a:solidFill>
                <a:ea typeface="Aptos" pitchFamily="34" charset="-122"/>
                <a:cs typeface="Arial" panose="020B0604020202020204" pitchFamily="34" charset="0"/>
              </a:rPr>
              <a:t> je </a:t>
            </a:r>
            <a:r>
              <a:rPr lang="en-US" sz="2700" dirty="0" err="1">
                <a:solidFill>
                  <a:srgbClr val="202020"/>
                </a:solidFill>
                <a:ea typeface="Aptos" pitchFamily="34" charset="-122"/>
                <a:cs typeface="Arial" panose="020B0604020202020204" pitchFamily="34" charset="0"/>
              </a:rPr>
              <a:t>klinicky</a:t>
            </a:r>
            <a:r>
              <a:rPr lang="en-US" sz="2700" dirty="0">
                <a:solidFill>
                  <a:srgbClr val="202020"/>
                </a:solidFill>
                <a:ea typeface="Aptos" pitchFamily="34" charset="-122"/>
                <a:cs typeface="Arial" panose="020B0604020202020204" pitchFamily="34" charset="0"/>
              </a:rPr>
              <a:t> </a:t>
            </a:r>
            <a:r>
              <a:rPr lang="en-US" sz="2700" dirty="0" err="1">
                <a:solidFill>
                  <a:srgbClr val="202020"/>
                </a:solidFill>
                <a:ea typeface="Aptos" pitchFamily="34" charset="-122"/>
                <a:cs typeface="Arial" panose="020B0604020202020204" pitchFamily="34" charset="0"/>
              </a:rPr>
              <a:t>závažný</a:t>
            </a:r>
            <a:r>
              <a:rPr lang="en-US" sz="2700" dirty="0">
                <a:solidFill>
                  <a:srgbClr val="202020"/>
                </a:solidFill>
                <a:ea typeface="Aptos" pitchFamily="34" charset="-122"/>
                <a:cs typeface="Arial" panose="020B0604020202020204" pitchFamily="34" charset="0"/>
              </a:rPr>
              <a:t> </a:t>
            </a:r>
            <a:r>
              <a:rPr lang="en-US" sz="2700" dirty="0" err="1">
                <a:solidFill>
                  <a:srgbClr val="202020"/>
                </a:solidFill>
                <a:ea typeface="Aptos" pitchFamily="34" charset="-122"/>
                <a:cs typeface="Arial" panose="020B0604020202020204" pitchFamily="34" charset="0"/>
              </a:rPr>
              <a:t>stav</a:t>
            </a:r>
            <a:r>
              <a:rPr lang="en-US" sz="2700" dirty="0">
                <a:solidFill>
                  <a:srgbClr val="202020"/>
                </a:solidFill>
                <a:ea typeface="Aptos" pitchFamily="34" charset="-122"/>
                <a:cs typeface="Arial" panose="020B0604020202020204" pitchFamily="34" charset="0"/>
              </a:rPr>
              <a:t> </a:t>
            </a:r>
            <a:r>
              <a:rPr lang="en-US" sz="2700" dirty="0" err="1">
                <a:solidFill>
                  <a:srgbClr val="202020"/>
                </a:solidFill>
                <a:ea typeface="Aptos" pitchFamily="34" charset="-122"/>
                <a:cs typeface="Arial" panose="020B0604020202020204" pitchFamily="34" charset="0"/>
              </a:rPr>
              <a:t>spojený</a:t>
            </a:r>
            <a:r>
              <a:rPr lang="en-US" sz="2700" dirty="0">
                <a:solidFill>
                  <a:srgbClr val="202020"/>
                </a:solidFill>
                <a:ea typeface="Aptos" pitchFamily="34" charset="-122"/>
                <a:cs typeface="Arial" panose="020B0604020202020204" pitchFamily="34" charset="0"/>
              </a:rPr>
              <a:t> s </a:t>
            </a:r>
            <a:r>
              <a:rPr lang="en-US" sz="2700" dirty="0" err="1">
                <a:solidFill>
                  <a:srgbClr val="202020"/>
                </a:solidFill>
                <a:ea typeface="Aptos" pitchFamily="34" charset="-122"/>
                <a:cs typeface="Arial" panose="020B0604020202020204" pitchFamily="34" charset="0"/>
              </a:rPr>
              <a:t>pokročilým</a:t>
            </a:r>
            <a:r>
              <a:rPr lang="en-US" sz="2700" dirty="0">
                <a:solidFill>
                  <a:srgbClr val="202020"/>
                </a:solidFill>
                <a:ea typeface="Aptos" pitchFamily="34" charset="-122"/>
                <a:cs typeface="Arial" panose="020B0604020202020204" pitchFamily="34" charset="0"/>
              </a:rPr>
              <a:t> </a:t>
            </a:r>
            <a:r>
              <a:rPr lang="en-US" sz="2700" dirty="0" err="1">
                <a:solidFill>
                  <a:srgbClr val="202020"/>
                </a:solidFill>
                <a:ea typeface="Aptos" pitchFamily="34" charset="-122"/>
                <a:cs typeface="Arial" panose="020B0604020202020204" pitchFamily="34" charset="0"/>
              </a:rPr>
              <a:t>nádorovým</a:t>
            </a:r>
            <a:r>
              <a:rPr lang="en-US" sz="2700" dirty="0">
                <a:solidFill>
                  <a:srgbClr val="202020"/>
                </a:solidFill>
                <a:ea typeface="Aptos" pitchFamily="34" charset="-122"/>
                <a:cs typeface="Arial" panose="020B0604020202020204" pitchFamily="34" charset="0"/>
              </a:rPr>
              <a:t> </a:t>
            </a:r>
            <a:r>
              <a:rPr lang="en-US" sz="2700" dirty="0" err="1">
                <a:solidFill>
                  <a:srgbClr val="202020"/>
                </a:solidFill>
                <a:ea typeface="Aptos" pitchFamily="34" charset="-122"/>
                <a:cs typeface="Arial" panose="020B0604020202020204" pitchFamily="34" charset="0"/>
              </a:rPr>
              <a:t>onemocněním</a:t>
            </a:r>
            <a:r>
              <a:rPr lang="en-US" sz="2700" dirty="0">
                <a:solidFill>
                  <a:srgbClr val="202020"/>
                </a:solidFill>
                <a:ea typeface="Aptos" pitchFamily="34" charset="-122"/>
                <a:cs typeface="Arial" panose="020B0604020202020204" pitchFamily="34" charset="0"/>
              </a:rPr>
              <a:t>, </a:t>
            </a:r>
            <a:r>
              <a:rPr lang="en-US" sz="2700" dirty="0" err="1">
                <a:solidFill>
                  <a:srgbClr val="202020"/>
                </a:solidFill>
                <a:ea typeface="Aptos" pitchFamily="34" charset="-122"/>
                <a:cs typeface="Arial" panose="020B0604020202020204" pitchFamily="34" charset="0"/>
              </a:rPr>
              <a:t>útlumem</a:t>
            </a:r>
            <a:r>
              <a:rPr lang="en-US" sz="2700" dirty="0">
                <a:solidFill>
                  <a:srgbClr val="202020"/>
                </a:solidFill>
                <a:ea typeface="Aptos" pitchFamily="34" charset="-122"/>
                <a:cs typeface="Arial" panose="020B0604020202020204" pitchFamily="34" charset="0"/>
              </a:rPr>
              <a:t> </a:t>
            </a:r>
            <a:r>
              <a:rPr lang="en-US" sz="2700" dirty="0" err="1">
                <a:solidFill>
                  <a:srgbClr val="202020"/>
                </a:solidFill>
                <a:ea typeface="Aptos" pitchFamily="34" charset="-122"/>
                <a:cs typeface="Arial" panose="020B0604020202020204" pitchFamily="34" charset="0"/>
              </a:rPr>
              <a:t>krvetvorby</a:t>
            </a:r>
            <a:r>
              <a:rPr lang="en-US" sz="2700" dirty="0">
                <a:solidFill>
                  <a:srgbClr val="202020"/>
                </a:solidFill>
                <a:ea typeface="Aptos" pitchFamily="34" charset="-122"/>
                <a:cs typeface="Arial" panose="020B0604020202020204" pitchFamily="34" charset="0"/>
              </a:rPr>
              <a:t> a </a:t>
            </a:r>
            <a:r>
              <a:rPr lang="en-US" sz="2700" dirty="0" err="1">
                <a:solidFill>
                  <a:srgbClr val="202020"/>
                </a:solidFill>
                <a:ea typeface="Aptos" pitchFamily="34" charset="-122"/>
                <a:cs typeface="Arial" panose="020B0604020202020204" pitchFamily="34" charset="0"/>
              </a:rPr>
              <a:t>nepříznivou</a:t>
            </a:r>
            <a:r>
              <a:rPr lang="en-US" sz="2700" dirty="0">
                <a:solidFill>
                  <a:srgbClr val="202020"/>
                </a:solidFill>
                <a:ea typeface="Aptos" pitchFamily="34" charset="-122"/>
                <a:cs typeface="Arial" panose="020B0604020202020204" pitchFamily="34" charset="0"/>
              </a:rPr>
              <a:t> </a:t>
            </a:r>
            <a:r>
              <a:rPr lang="en-US" sz="2700" dirty="0" err="1">
                <a:solidFill>
                  <a:srgbClr val="202020"/>
                </a:solidFill>
                <a:ea typeface="Aptos" pitchFamily="34" charset="-122"/>
                <a:cs typeface="Arial" panose="020B0604020202020204" pitchFamily="34" charset="0"/>
              </a:rPr>
              <a:t>prognózou</a:t>
            </a:r>
            <a:r>
              <a:rPr lang="en-US" sz="2700" dirty="0">
                <a:solidFill>
                  <a:srgbClr val="202020"/>
                </a:solidFill>
                <a:ea typeface="Aptos" pitchFamily="34" charset="-122"/>
                <a:cs typeface="Arial" panose="020B0604020202020204" pitchFamily="34" charset="0"/>
              </a:rPr>
              <a:t>.</a:t>
            </a:r>
            <a:r>
              <a:rPr lang="cs-CZ" sz="2700" dirty="0">
                <a:solidFill>
                  <a:srgbClr val="202020"/>
                </a:solidFill>
                <a:ea typeface="Aptos" pitchFamily="34" charset="-122"/>
                <a:cs typeface="Arial" panose="020B0604020202020204" pitchFamily="34" charset="0"/>
              </a:rPr>
              <a:t> </a:t>
            </a:r>
            <a:r>
              <a:rPr lang="cs-CZ" sz="2700" dirty="0"/>
              <a:t>Pokud tento invazivně rostoucí proces metastazuje do kostní dřeně, krvetvorného orgánu, způsobuje nejen různé kostní komplikace, čímž značně zhoršuje kvalitu života ale může také zapříčinit útlum krvetvorby. Metastazováním se vyznačují především nádory maligního charakteru. Jedná se o proces, kterým se invazivně šíří do celého těla, a to způsobem zakládání sekundárních ložisek. Velmi častým místem lokalizace těchto ložisek je právě kostní dřeň. Její prostředí totiž představuje ideální podmínky pro vývoj a nekontrolovatelné množení nádorových buněk. </a:t>
            </a:r>
            <a:r>
              <a:rPr lang="en-US" sz="2700" dirty="0" err="1">
                <a:solidFill>
                  <a:srgbClr val="202020"/>
                </a:solidFill>
                <a:ea typeface="Aptos" pitchFamily="34" charset="-122"/>
                <a:cs typeface="Arial" panose="020B0604020202020204" pitchFamily="34" charset="0"/>
              </a:rPr>
              <a:t>Včasná</a:t>
            </a:r>
            <a:r>
              <a:rPr lang="en-US" sz="2700" dirty="0">
                <a:solidFill>
                  <a:srgbClr val="202020"/>
                </a:solidFill>
                <a:ea typeface="Aptos" pitchFamily="34" charset="-122"/>
                <a:cs typeface="Arial" panose="020B0604020202020204" pitchFamily="34" charset="0"/>
              </a:rPr>
              <a:t> </a:t>
            </a:r>
            <a:r>
              <a:rPr lang="en-US" sz="2700" dirty="0" err="1">
                <a:solidFill>
                  <a:srgbClr val="202020"/>
                </a:solidFill>
                <a:ea typeface="Aptos" pitchFamily="34" charset="-122"/>
                <a:cs typeface="Arial" panose="020B0604020202020204" pitchFamily="34" charset="0"/>
              </a:rPr>
              <a:t>cytomorfologická</a:t>
            </a:r>
            <a:r>
              <a:rPr lang="en-US" sz="2700" dirty="0">
                <a:solidFill>
                  <a:srgbClr val="202020"/>
                </a:solidFill>
                <a:ea typeface="Aptos" pitchFamily="34" charset="-122"/>
                <a:cs typeface="Arial" panose="020B0604020202020204" pitchFamily="34" charset="0"/>
              </a:rPr>
              <a:t> </a:t>
            </a:r>
            <a:r>
              <a:rPr lang="en-US" sz="2700" dirty="0" err="1">
                <a:solidFill>
                  <a:srgbClr val="202020"/>
                </a:solidFill>
                <a:ea typeface="Aptos" pitchFamily="34" charset="-122"/>
                <a:cs typeface="Arial" panose="020B0604020202020204" pitchFamily="34" charset="0"/>
              </a:rPr>
              <a:t>identifikace</a:t>
            </a:r>
            <a:r>
              <a:rPr lang="en-US" sz="2700" dirty="0">
                <a:solidFill>
                  <a:srgbClr val="202020"/>
                </a:solidFill>
                <a:ea typeface="Aptos" pitchFamily="34" charset="-122"/>
                <a:cs typeface="Arial" panose="020B0604020202020204" pitchFamily="34" charset="0"/>
              </a:rPr>
              <a:t> </a:t>
            </a:r>
            <a:r>
              <a:rPr lang="en-US" sz="2700" dirty="0" err="1">
                <a:solidFill>
                  <a:srgbClr val="202020"/>
                </a:solidFill>
                <a:ea typeface="Aptos" pitchFamily="34" charset="-122"/>
                <a:cs typeface="Arial" panose="020B0604020202020204" pitchFamily="34" charset="0"/>
              </a:rPr>
              <a:t>dřeni</a:t>
            </a:r>
            <a:r>
              <a:rPr lang="en-US" sz="2700" dirty="0">
                <a:solidFill>
                  <a:srgbClr val="202020"/>
                </a:solidFill>
                <a:ea typeface="Aptos" pitchFamily="34" charset="-122"/>
                <a:cs typeface="Arial" panose="020B0604020202020204" pitchFamily="34" charset="0"/>
              </a:rPr>
              <a:t> </a:t>
            </a:r>
            <a:r>
              <a:rPr lang="en-US" sz="2700" dirty="0" err="1">
                <a:solidFill>
                  <a:srgbClr val="202020"/>
                </a:solidFill>
                <a:ea typeface="Aptos" pitchFamily="34" charset="-122"/>
                <a:cs typeface="Arial" panose="020B0604020202020204" pitchFamily="34" charset="0"/>
              </a:rPr>
              <a:t>cizích</a:t>
            </a:r>
            <a:r>
              <a:rPr lang="en-US" sz="2700" dirty="0">
                <a:solidFill>
                  <a:srgbClr val="202020"/>
                </a:solidFill>
                <a:ea typeface="Aptos" pitchFamily="34" charset="-122"/>
                <a:cs typeface="Arial" panose="020B0604020202020204" pitchFamily="34" charset="0"/>
              </a:rPr>
              <a:t> </a:t>
            </a:r>
            <a:r>
              <a:rPr lang="en-US" sz="2700" dirty="0" err="1">
                <a:solidFill>
                  <a:srgbClr val="202020"/>
                </a:solidFill>
                <a:ea typeface="Aptos" pitchFamily="34" charset="-122"/>
                <a:cs typeface="Arial" panose="020B0604020202020204" pitchFamily="34" charset="0"/>
              </a:rPr>
              <a:t>buněk</a:t>
            </a:r>
            <a:r>
              <a:rPr lang="en-US" sz="2700" dirty="0">
                <a:solidFill>
                  <a:srgbClr val="202020"/>
                </a:solidFill>
                <a:ea typeface="Aptos" pitchFamily="34" charset="-122"/>
                <a:cs typeface="Arial" panose="020B0604020202020204" pitchFamily="34" charset="0"/>
              </a:rPr>
              <a:t> </a:t>
            </a:r>
            <a:r>
              <a:rPr lang="en-US" sz="2700" dirty="0" err="1">
                <a:solidFill>
                  <a:srgbClr val="202020"/>
                </a:solidFill>
                <a:ea typeface="Aptos" pitchFamily="34" charset="-122"/>
                <a:cs typeface="Arial" panose="020B0604020202020204" pitchFamily="34" charset="0"/>
              </a:rPr>
              <a:t>může</a:t>
            </a:r>
            <a:r>
              <a:rPr lang="en-US" sz="2700" dirty="0">
                <a:solidFill>
                  <a:srgbClr val="202020"/>
                </a:solidFill>
                <a:ea typeface="Aptos" pitchFamily="34" charset="-122"/>
                <a:cs typeface="Arial" panose="020B0604020202020204" pitchFamily="34" charset="0"/>
              </a:rPr>
              <a:t> </a:t>
            </a:r>
            <a:r>
              <a:rPr lang="en-US" sz="2700" dirty="0" err="1">
                <a:solidFill>
                  <a:srgbClr val="202020"/>
                </a:solidFill>
                <a:ea typeface="Aptos" pitchFamily="34" charset="-122"/>
                <a:cs typeface="Arial" panose="020B0604020202020204" pitchFamily="34" charset="0"/>
              </a:rPr>
              <a:t>významně</a:t>
            </a:r>
            <a:r>
              <a:rPr lang="en-US" sz="2700" dirty="0">
                <a:solidFill>
                  <a:srgbClr val="202020"/>
                </a:solidFill>
                <a:ea typeface="Aptos" pitchFamily="34" charset="-122"/>
                <a:cs typeface="Arial" panose="020B0604020202020204" pitchFamily="34" charset="0"/>
              </a:rPr>
              <a:t> </a:t>
            </a:r>
            <a:r>
              <a:rPr lang="en-US" sz="2700" dirty="0" err="1">
                <a:solidFill>
                  <a:srgbClr val="202020"/>
                </a:solidFill>
                <a:ea typeface="Aptos" pitchFamily="34" charset="-122"/>
                <a:cs typeface="Arial" panose="020B0604020202020204" pitchFamily="34" charset="0"/>
              </a:rPr>
              <a:t>podpořit</a:t>
            </a:r>
            <a:r>
              <a:rPr lang="en-US" sz="2700" dirty="0">
                <a:solidFill>
                  <a:srgbClr val="202020"/>
                </a:solidFill>
                <a:ea typeface="Aptos" pitchFamily="34" charset="-122"/>
                <a:cs typeface="Arial" panose="020B0604020202020204" pitchFamily="34" charset="0"/>
              </a:rPr>
              <a:t> </a:t>
            </a:r>
            <a:r>
              <a:rPr lang="en-US" sz="2700" dirty="0" err="1">
                <a:solidFill>
                  <a:srgbClr val="202020"/>
                </a:solidFill>
                <a:ea typeface="Aptos" pitchFamily="34" charset="-122"/>
                <a:cs typeface="Arial" panose="020B0604020202020204" pitchFamily="34" charset="0"/>
              </a:rPr>
              <a:t>další</a:t>
            </a:r>
            <a:r>
              <a:rPr lang="en-US" sz="2700" dirty="0">
                <a:solidFill>
                  <a:srgbClr val="202020"/>
                </a:solidFill>
                <a:ea typeface="Aptos" pitchFamily="34" charset="-122"/>
                <a:cs typeface="Arial" panose="020B0604020202020204" pitchFamily="34" charset="0"/>
              </a:rPr>
              <a:t> </a:t>
            </a:r>
            <a:r>
              <a:rPr lang="en-US" sz="2700" dirty="0" err="1">
                <a:solidFill>
                  <a:srgbClr val="202020"/>
                </a:solidFill>
                <a:ea typeface="Aptos" pitchFamily="34" charset="-122"/>
                <a:cs typeface="Arial" panose="020B0604020202020204" pitchFamily="34" charset="0"/>
              </a:rPr>
              <a:t>diagnostický</a:t>
            </a:r>
            <a:r>
              <a:rPr lang="en-US" sz="2700" dirty="0">
                <a:solidFill>
                  <a:srgbClr val="202020"/>
                </a:solidFill>
                <a:ea typeface="Aptos" pitchFamily="34" charset="-122"/>
                <a:cs typeface="Arial" panose="020B0604020202020204" pitchFamily="34" charset="0"/>
              </a:rPr>
              <a:t> </a:t>
            </a:r>
            <a:r>
              <a:rPr lang="en-US" sz="2700" dirty="0" err="1">
                <a:solidFill>
                  <a:srgbClr val="202020"/>
                </a:solidFill>
                <a:ea typeface="Aptos" pitchFamily="34" charset="-122"/>
                <a:cs typeface="Arial" panose="020B0604020202020204" pitchFamily="34" charset="0"/>
              </a:rPr>
              <a:t>postup</a:t>
            </a:r>
            <a:r>
              <a:rPr lang="en-US" sz="2700" dirty="0">
                <a:solidFill>
                  <a:srgbClr val="202020"/>
                </a:solidFill>
                <a:ea typeface="Aptos" pitchFamily="34" charset="-122"/>
                <a:cs typeface="Arial" panose="020B0604020202020204" pitchFamily="34" charset="0"/>
              </a:rPr>
              <a:t>.</a:t>
            </a:r>
            <a:endParaRPr lang="en-US" sz="2700" dirty="0">
              <a:cs typeface="Arial" panose="020B0604020202020204" pitchFamily="34" charset="0"/>
            </a:endParaRPr>
          </a:p>
        </p:txBody>
      </p:sp>
      <p:sp>
        <p:nvSpPr>
          <p:cNvPr id="9" name="Text Box 10">
            <a:extLst>
              <a:ext uri="{FF2B5EF4-FFF2-40B4-BE49-F238E27FC236}">
                <a16:creationId xmlns:a16="http://schemas.microsoft.com/office/drawing/2014/main" id="{8ECDE3DC-45A8-434E-99B5-E700CEE56DA1}"/>
              </a:ext>
            </a:extLst>
          </p:cNvPr>
          <p:cNvSpPr txBox="1">
            <a:spLocks noChangeArrowheads="1"/>
          </p:cNvSpPr>
          <p:nvPr/>
        </p:nvSpPr>
        <p:spPr bwMode="auto">
          <a:xfrm>
            <a:off x="669235" y="9399139"/>
            <a:ext cx="13136596" cy="2511513"/>
          </a:xfrm>
          <a:prstGeom prst="rect">
            <a:avLst/>
          </a:prstGeom>
          <a:solidFill>
            <a:schemeClr val="bg1"/>
          </a:solidFill>
          <a:ln w="25400">
            <a:solidFill>
              <a:schemeClr val="accent1"/>
            </a:solidFill>
            <a:miter lim="800000"/>
            <a:headEnd/>
            <a:tailEnd/>
          </a:ln>
          <a:effectLst/>
        </p:spPr>
        <p:txBody>
          <a:bodyPr lIns="360000" tIns="360000" rIns="360000" bIns="36000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50000"/>
              </a:spcBef>
            </a:pPr>
            <a:r>
              <a:rPr lang="cs-CZ" sz="4000" b="1" cap="all" dirty="0">
                <a:solidFill>
                  <a:srgbClr val="223970"/>
                </a:solidFill>
              </a:rPr>
              <a:t>Cíl</a:t>
            </a:r>
            <a:endParaRPr lang="en-GB" sz="4000" b="1" cap="all" dirty="0">
              <a:solidFill>
                <a:srgbClr val="223970"/>
              </a:solidFill>
            </a:endParaRPr>
          </a:p>
          <a:p>
            <a:pPr marL="457200" indent="-457200" algn="just">
              <a:buFont typeface="Wingdings" panose="05000000000000000000" pitchFamily="2" charset="2"/>
              <a:buChar char="§"/>
            </a:pPr>
            <a:r>
              <a:rPr lang="en-US" sz="2700" dirty="0" err="1">
                <a:solidFill>
                  <a:srgbClr val="202020"/>
                </a:solidFill>
                <a:ea typeface="Aptos" pitchFamily="34" charset="-122"/>
                <a:cs typeface="Aptos" pitchFamily="34" charset="-120"/>
              </a:rPr>
              <a:t>retrospektivně</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vyhledat</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pacienty</a:t>
            </a:r>
            <a:r>
              <a:rPr lang="en-US" sz="2700" dirty="0">
                <a:solidFill>
                  <a:srgbClr val="202020"/>
                </a:solidFill>
                <a:ea typeface="Aptos" pitchFamily="34" charset="-122"/>
                <a:cs typeface="Aptos" pitchFamily="34" charset="-120"/>
              </a:rPr>
              <a:t> se </a:t>
            </a:r>
            <a:r>
              <a:rPr lang="en-US" sz="2700" dirty="0" err="1">
                <a:solidFill>
                  <a:srgbClr val="202020"/>
                </a:solidFill>
                <a:ea typeface="Aptos" pitchFamily="34" charset="-122"/>
                <a:cs typeface="Aptos" pitchFamily="34" charset="-120"/>
              </a:rPr>
              <a:t>suspektní</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metastatickou</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infiltrací</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kostní</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dřeně</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statisticky</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zpracovat</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soubor</a:t>
            </a:r>
            <a:r>
              <a:rPr lang="en-US" sz="2700" dirty="0">
                <a:solidFill>
                  <a:srgbClr val="202020"/>
                </a:solidFill>
                <a:ea typeface="Aptos" pitchFamily="34" charset="-122"/>
                <a:cs typeface="Aptos" pitchFamily="34" charset="-120"/>
              </a:rPr>
              <a:t> a </a:t>
            </a:r>
            <a:r>
              <a:rPr lang="en-US" sz="2700" dirty="0" err="1">
                <a:solidFill>
                  <a:srgbClr val="202020"/>
                </a:solidFill>
                <a:ea typeface="Aptos" pitchFamily="34" charset="-122"/>
                <a:cs typeface="Aptos" pitchFamily="34" charset="-120"/>
              </a:rPr>
              <a:t>rozdělit</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jej</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dle</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roku</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pohlaví</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věku</a:t>
            </a:r>
            <a:r>
              <a:rPr lang="en-US" sz="2700" dirty="0">
                <a:solidFill>
                  <a:srgbClr val="202020"/>
                </a:solidFill>
                <a:ea typeface="Aptos" pitchFamily="34" charset="-122"/>
                <a:cs typeface="Aptos" pitchFamily="34" charset="-120"/>
              </a:rPr>
              <a:t> a </a:t>
            </a:r>
            <a:r>
              <a:rPr lang="en-US" sz="2700" dirty="0" err="1">
                <a:solidFill>
                  <a:srgbClr val="202020"/>
                </a:solidFill>
                <a:ea typeface="Aptos" pitchFamily="34" charset="-122"/>
                <a:cs typeface="Aptos" pitchFamily="34" charset="-120"/>
              </a:rPr>
              <a:t>primárního</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tumoru</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ukázat</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morfologickou</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variabilitu</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nádorových</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buněk</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na</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vybraných</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kazuistikách</a:t>
            </a:r>
            <a:endParaRPr lang="cs-CZ" sz="2700" dirty="0"/>
          </a:p>
          <a:p>
            <a:pPr algn="just"/>
            <a:r>
              <a:rPr lang="cs-CZ" sz="3200" dirty="0"/>
              <a:t> </a:t>
            </a:r>
          </a:p>
          <a:p>
            <a:endParaRPr lang="cs-CZ" sz="3600" dirty="0"/>
          </a:p>
        </p:txBody>
      </p:sp>
      <p:sp>
        <p:nvSpPr>
          <p:cNvPr id="12" name="Rectangle 26">
            <a:extLst>
              <a:ext uri="{FF2B5EF4-FFF2-40B4-BE49-F238E27FC236}">
                <a16:creationId xmlns:a16="http://schemas.microsoft.com/office/drawing/2014/main" id="{7101AC2C-9FA7-43B8-8D6B-51661F856490}"/>
              </a:ext>
            </a:extLst>
          </p:cNvPr>
          <p:cNvSpPr>
            <a:spLocks noChangeArrowheads="1"/>
          </p:cNvSpPr>
          <p:nvPr/>
        </p:nvSpPr>
        <p:spPr bwMode="auto">
          <a:xfrm>
            <a:off x="608078" y="12134799"/>
            <a:ext cx="13211936" cy="5804186"/>
          </a:xfrm>
          <a:prstGeom prst="rect">
            <a:avLst/>
          </a:prstGeom>
          <a:solidFill>
            <a:schemeClr val="bg1"/>
          </a:solidFill>
          <a:ln w="25400">
            <a:solidFill>
              <a:schemeClr val="accent1"/>
            </a:solidFill>
          </a:ln>
          <a:effectLst/>
        </p:spPr>
        <p:txBody>
          <a:bodyPr lIns="360000" tIns="360000" rIns="360000" bIns="36000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2427774" eaLnBrk="0" hangingPunct="0"/>
            <a:r>
              <a:rPr lang="cs-CZ" sz="4000" b="1" cap="all" dirty="0">
                <a:solidFill>
                  <a:srgbClr val="223970"/>
                </a:solidFill>
              </a:rPr>
              <a:t>Materiál A Metodika</a:t>
            </a:r>
          </a:p>
          <a:p>
            <a:pPr marL="342900" indent="-342900" algn="just" defTabSz="2427774" eaLnBrk="0" hangingPunct="0">
              <a:buFont typeface="Wingdings" panose="05000000000000000000" pitchFamily="2" charset="2"/>
              <a:buChar char="§"/>
            </a:pPr>
            <a:r>
              <a:rPr lang="en-US" sz="2700" dirty="0">
                <a:solidFill>
                  <a:srgbClr val="202020"/>
                </a:solidFill>
                <a:ea typeface="Aptos" pitchFamily="34" charset="-122"/>
                <a:cs typeface="Aptos" pitchFamily="34" charset="-120"/>
              </a:rPr>
              <a:t>data z </a:t>
            </a:r>
            <a:r>
              <a:rPr lang="en-US" sz="2700" dirty="0" err="1">
                <a:solidFill>
                  <a:srgbClr val="202020"/>
                </a:solidFill>
                <a:ea typeface="Aptos" pitchFamily="34" charset="-122"/>
                <a:cs typeface="Aptos" pitchFamily="34" charset="-120"/>
              </a:rPr>
              <a:t>archivu</a:t>
            </a:r>
            <a:r>
              <a:rPr lang="en-US" sz="2700" dirty="0">
                <a:solidFill>
                  <a:srgbClr val="202020"/>
                </a:solidFill>
                <a:ea typeface="Aptos" pitchFamily="34" charset="-122"/>
                <a:cs typeface="Aptos" pitchFamily="34" charset="-120"/>
              </a:rPr>
              <a:t> OKH, LIS a NIS FNO</a:t>
            </a:r>
            <a:r>
              <a:rPr lang="cs-CZ" sz="2700" dirty="0">
                <a:solidFill>
                  <a:srgbClr val="202020"/>
                </a:solidFill>
                <a:ea typeface="Aptos" pitchFamily="34" charset="-122"/>
                <a:cs typeface="Aptos" pitchFamily="34" charset="-120"/>
              </a:rPr>
              <a:t> za období</a:t>
            </a:r>
            <a:r>
              <a:rPr lang="en-US" sz="2700" dirty="0">
                <a:solidFill>
                  <a:srgbClr val="202020"/>
                </a:solidFill>
                <a:ea typeface="Aptos" pitchFamily="34" charset="-122"/>
                <a:cs typeface="Aptos" pitchFamily="34" charset="-120"/>
              </a:rPr>
              <a:t> 2015-2025
</a:t>
            </a:r>
            <a:r>
              <a:rPr lang="en-US" sz="2700" dirty="0" err="1">
                <a:solidFill>
                  <a:srgbClr val="202020"/>
                </a:solidFill>
                <a:ea typeface="Aptos" pitchFamily="34" charset="-122"/>
                <a:cs typeface="Aptos" pitchFamily="34" charset="-120"/>
              </a:rPr>
              <a:t>nátěry</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aspirátu</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kostní</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dřeně</a:t>
            </a:r>
            <a:r>
              <a:rPr lang="en-US" sz="2700" dirty="0">
                <a:solidFill>
                  <a:srgbClr val="202020"/>
                </a:solidFill>
                <a:ea typeface="Aptos" pitchFamily="34" charset="-122"/>
                <a:cs typeface="Aptos" pitchFamily="34" charset="-120"/>
              </a:rPr>
              <a:t> a/</a:t>
            </a:r>
            <a:r>
              <a:rPr lang="en-US" sz="2700" dirty="0" err="1">
                <a:solidFill>
                  <a:srgbClr val="202020"/>
                </a:solidFill>
                <a:ea typeface="Aptos" pitchFamily="34" charset="-122"/>
                <a:cs typeface="Aptos" pitchFamily="34" charset="-120"/>
              </a:rPr>
              <a:t>nebo</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otisky</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trepanobioptického</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válečku</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morfologické</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hodnocení</a:t>
            </a:r>
            <a:r>
              <a:rPr lang="en-US" sz="2700" dirty="0">
                <a:solidFill>
                  <a:srgbClr val="202020"/>
                </a:solidFill>
                <a:ea typeface="Aptos" pitchFamily="34" charset="-122"/>
                <a:cs typeface="Aptos" pitchFamily="34" charset="-120"/>
              </a:rPr>
              <a:t> a </a:t>
            </a:r>
            <a:r>
              <a:rPr lang="cs-CZ" sz="2700" dirty="0">
                <a:solidFill>
                  <a:srgbClr val="202020"/>
                </a:solidFill>
                <a:ea typeface="Aptos" pitchFamily="34" charset="-122"/>
                <a:cs typeface="Aptos" pitchFamily="34" charset="-120"/>
              </a:rPr>
              <a:t>foto</a:t>
            </a:r>
            <a:r>
              <a:rPr lang="en-US" sz="2700" dirty="0" err="1">
                <a:solidFill>
                  <a:srgbClr val="202020"/>
                </a:solidFill>
                <a:ea typeface="Aptos" pitchFamily="34" charset="-122"/>
                <a:cs typeface="Aptos" pitchFamily="34" charset="-120"/>
              </a:rPr>
              <a:t>dokumentace</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nádorových</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buněk</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anonymizace</a:t>
            </a:r>
            <a:r>
              <a:rPr lang="en-US" sz="2700" dirty="0">
                <a:solidFill>
                  <a:srgbClr val="202020"/>
                </a:solidFill>
                <a:ea typeface="Aptos" pitchFamily="34" charset="-122"/>
                <a:cs typeface="Aptos" pitchFamily="34" charset="-120"/>
              </a:rPr>
              <a:t> a </a:t>
            </a:r>
            <a:r>
              <a:rPr lang="en-US" sz="2700" dirty="0" err="1">
                <a:solidFill>
                  <a:srgbClr val="202020"/>
                </a:solidFill>
                <a:ea typeface="Aptos" pitchFamily="34" charset="-122"/>
                <a:cs typeface="Aptos" pitchFamily="34" charset="-120"/>
              </a:rPr>
              <a:t>zpracování</a:t>
            </a:r>
            <a:r>
              <a:rPr lang="en-US" sz="2700" dirty="0">
                <a:solidFill>
                  <a:srgbClr val="202020"/>
                </a:solidFill>
                <a:ea typeface="Aptos" pitchFamily="34" charset="-122"/>
                <a:cs typeface="Aptos" pitchFamily="34" charset="-120"/>
              </a:rPr>
              <a:t> </a:t>
            </a:r>
            <a:r>
              <a:rPr lang="en-US" sz="2700" dirty="0" err="1">
                <a:solidFill>
                  <a:srgbClr val="202020"/>
                </a:solidFill>
                <a:ea typeface="Aptos" pitchFamily="34" charset="-122"/>
                <a:cs typeface="Aptos" pitchFamily="34" charset="-120"/>
              </a:rPr>
              <a:t>dat</a:t>
            </a:r>
            <a:r>
              <a:rPr lang="en-US" sz="2700" dirty="0">
                <a:solidFill>
                  <a:srgbClr val="202020"/>
                </a:solidFill>
                <a:ea typeface="Aptos" pitchFamily="34" charset="-122"/>
                <a:cs typeface="Aptos" pitchFamily="34" charset="-120"/>
              </a:rPr>
              <a:t> v Microsoft Excel</a:t>
            </a:r>
            <a:endParaRPr lang="cs-CZ" sz="2700" dirty="0"/>
          </a:p>
          <a:p>
            <a:pPr marL="1017349" indent="-1017349" defTabSz="2427774" eaLnBrk="0" hangingPunct="0">
              <a:spcBef>
                <a:spcPct val="50000"/>
              </a:spcBef>
            </a:pPr>
            <a:endParaRPr lang="cs-CZ" sz="3200" dirty="0">
              <a:latin typeface="+mj-lt"/>
            </a:endParaRPr>
          </a:p>
          <a:p>
            <a:pPr algn="just"/>
            <a:endParaRPr lang="cs-CZ" sz="3200" dirty="0"/>
          </a:p>
          <a:p>
            <a:pPr algn="just"/>
            <a:endParaRPr lang="cs-CZ" sz="3200" dirty="0"/>
          </a:p>
          <a:p>
            <a:pPr marL="742950" indent="-742950" algn="just">
              <a:buFont typeface="Arial" pitchFamily="34" charset="0"/>
              <a:buChar char="•"/>
            </a:pPr>
            <a:endParaRPr lang="cs-CZ" sz="3200" dirty="0"/>
          </a:p>
          <a:p>
            <a:r>
              <a:rPr lang="cs-CZ" sz="3200" dirty="0">
                <a:solidFill>
                  <a:schemeClr val="dk1"/>
                </a:solidFill>
              </a:rPr>
              <a:t>                        </a:t>
            </a:r>
            <a:r>
              <a:rPr lang="cs-CZ" sz="2000" dirty="0">
                <a:solidFill>
                  <a:schemeClr val="dk1"/>
                </a:solidFill>
              </a:rPr>
              <a:t>Obr. 1: </a:t>
            </a:r>
            <a:r>
              <a:rPr lang="en-US" sz="2000" dirty="0" err="1">
                <a:solidFill>
                  <a:srgbClr val="202020"/>
                </a:solidFill>
                <a:ea typeface="Aptos" pitchFamily="34" charset="-122"/>
                <a:cs typeface="Aptos" pitchFamily="34" charset="-120"/>
              </a:rPr>
              <a:t>aspirát</a:t>
            </a:r>
            <a:r>
              <a:rPr lang="en-US" sz="2000" dirty="0">
                <a:solidFill>
                  <a:srgbClr val="202020"/>
                </a:solidFill>
                <a:ea typeface="Aptos" pitchFamily="34" charset="-122"/>
                <a:cs typeface="Aptos" pitchFamily="34" charset="-120"/>
              </a:rPr>
              <a:t> </a:t>
            </a:r>
            <a:r>
              <a:rPr lang="en-US" sz="2000" dirty="0" err="1">
                <a:solidFill>
                  <a:srgbClr val="202020"/>
                </a:solidFill>
                <a:ea typeface="Aptos" pitchFamily="34" charset="-122"/>
                <a:cs typeface="Aptos" pitchFamily="34" charset="-120"/>
              </a:rPr>
              <a:t>kostní</a:t>
            </a:r>
            <a:r>
              <a:rPr lang="en-US" sz="2000" dirty="0">
                <a:solidFill>
                  <a:srgbClr val="202020"/>
                </a:solidFill>
                <a:ea typeface="Aptos" pitchFamily="34" charset="-122"/>
                <a:cs typeface="Aptos" pitchFamily="34" charset="-120"/>
              </a:rPr>
              <a:t> </a:t>
            </a:r>
            <a:r>
              <a:rPr lang="en-US" sz="2000" dirty="0" err="1">
                <a:solidFill>
                  <a:srgbClr val="202020"/>
                </a:solidFill>
                <a:ea typeface="Aptos" pitchFamily="34" charset="-122"/>
                <a:cs typeface="Aptos" pitchFamily="34" charset="-120"/>
              </a:rPr>
              <a:t>dřeně</a:t>
            </a:r>
            <a:r>
              <a:rPr lang="en-US" sz="2000" dirty="0">
                <a:solidFill>
                  <a:srgbClr val="202020"/>
                </a:solidFill>
                <a:ea typeface="Aptos" pitchFamily="34" charset="-122"/>
                <a:cs typeface="Aptos" pitchFamily="34" charset="-120"/>
              </a:rPr>
              <a:t> </a:t>
            </a:r>
            <a:r>
              <a:rPr lang="cs-CZ" sz="2000" dirty="0">
                <a:solidFill>
                  <a:srgbClr val="202020"/>
                </a:solidFill>
                <a:ea typeface="Aptos" pitchFamily="34" charset="-122"/>
                <a:cs typeface="Aptos" pitchFamily="34" charset="-120"/>
              </a:rPr>
              <a:t>             Obr. 2: o</a:t>
            </a:r>
            <a:r>
              <a:rPr lang="en-US" sz="2000" dirty="0" err="1">
                <a:solidFill>
                  <a:srgbClr val="202020"/>
                </a:solidFill>
                <a:ea typeface="Aptos" pitchFamily="34" charset="-122"/>
                <a:cs typeface="Aptos" pitchFamily="34" charset="-120"/>
              </a:rPr>
              <a:t>tisk</a:t>
            </a:r>
            <a:r>
              <a:rPr lang="en-US" sz="2000" dirty="0">
                <a:solidFill>
                  <a:srgbClr val="202020"/>
                </a:solidFill>
                <a:ea typeface="Aptos" pitchFamily="34" charset="-122"/>
                <a:cs typeface="Aptos" pitchFamily="34" charset="-120"/>
              </a:rPr>
              <a:t> </a:t>
            </a:r>
            <a:r>
              <a:rPr lang="en-US" sz="2000" dirty="0" err="1">
                <a:solidFill>
                  <a:srgbClr val="202020"/>
                </a:solidFill>
                <a:ea typeface="Aptos" pitchFamily="34" charset="-122"/>
                <a:cs typeface="Aptos" pitchFamily="34" charset="-120"/>
              </a:rPr>
              <a:t>trepanobioptického</a:t>
            </a:r>
            <a:r>
              <a:rPr lang="en-US" sz="2000" dirty="0">
                <a:solidFill>
                  <a:srgbClr val="202020"/>
                </a:solidFill>
                <a:ea typeface="Aptos" pitchFamily="34" charset="-122"/>
                <a:cs typeface="Aptos" pitchFamily="34" charset="-120"/>
              </a:rPr>
              <a:t> </a:t>
            </a:r>
            <a:r>
              <a:rPr lang="en-US" sz="2000" dirty="0" err="1">
                <a:solidFill>
                  <a:srgbClr val="202020"/>
                </a:solidFill>
                <a:ea typeface="Aptos" pitchFamily="34" charset="-122"/>
                <a:cs typeface="Aptos" pitchFamily="34" charset="-120"/>
              </a:rPr>
              <a:t>válečku</a:t>
            </a:r>
            <a:endParaRPr lang="cs-CZ" sz="2000" b="1" dirty="0"/>
          </a:p>
          <a:p>
            <a:pPr marL="742950" indent="-742950"/>
            <a:r>
              <a:rPr lang="cs-CZ" sz="3000" dirty="0"/>
              <a:t>                        </a:t>
            </a:r>
            <a:endParaRPr lang="en-US" sz="3600" dirty="0"/>
          </a:p>
          <a:p>
            <a:endParaRPr lang="cs-CZ" sz="3600" dirty="0"/>
          </a:p>
          <a:p>
            <a:r>
              <a:rPr lang="cs-CZ" sz="3600" dirty="0"/>
              <a:t>  </a:t>
            </a:r>
          </a:p>
          <a:p>
            <a:pPr marL="571500" indent="-571500" defTabSz="2427774" eaLnBrk="0" hangingPunct="0"/>
            <a:endParaRPr lang="en-US" sz="3600" dirty="0"/>
          </a:p>
        </p:txBody>
      </p:sp>
      <p:sp>
        <p:nvSpPr>
          <p:cNvPr id="13" name="Rectangle 25">
            <a:extLst>
              <a:ext uri="{FF2B5EF4-FFF2-40B4-BE49-F238E27FC236}">
                <a16:creationId xmlns:a16="http://schemas.microsoft.com/office/drawing/2014/main" id="{42632031-C13C-492D-9523-A529E1EE3488}"/>
              </a:ext>
            </a:extLst>
          </p:cNvPr>
          <p:cNvSpPr>
            <a:spLocks noChangeArrowheads="1"/>
          </p:cNvSpPr>
          <p:nvPr/>
        </p:nvSpPr>
        <p:spPr bwMode="auto">
          <a:xfrm>
            <a:off x="14068926" y="9407900"/>
            <a:ext cx="15501240" cy="8531085"/>
          </a:xfrm>
          <a:prstGeom prst="rect">
            <a:avLst/>
          </a:prstGeom>
          <a:noFill/>
          <a:ln w="25400">
            <a:solidFill>
              <a:schemeClr val="accent1"/>
            </a:solidFill>
            <a:miter lim="800000"/>
            <a:headEnd/>
            <a:tailEnd/>
          </a:ln>
          <a:effectLst/>
        </p:spPr>
        <p:txBody>
          <a:bodyPr lIns="360000" tIns="360000" rIns="360000" bIns="360000" numCol="1" spcCol="720685"/>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2427774" eaLnBrk="0" hangingPunct="0">
              <a:spcBef>
                <a:spcPct val="50000"/>
              </a:spcBef>
            </a:pPr>
            <a:r>
              <a:rPr lang="cs-CZ" sz="4000" b="1" cap="all" dirty="0">
                <a:solidFill>
                  <a:srgbClr val="223970"/>
                </a:solidFill>
              </a:rPr>
              <a:t>Soubor Pacientů:</a:t>
            </a:r>
          </a:p>
          <a:p>
            <a:pPr defTabSz="2427774" eaLnBrk="0" hangingPunct="0"/>
            <a:r>
              <a:rPr lang="cs-CZ" sz="3200" dirty="0">
                <a:solidFill>
                  <a:srgbClr val="223970"/>
                </a:solidFill>
                <a:latin typeface="+mj-lt"/>
              </a:rPr>
              <a:t>                                                                                                                                                                  </a:t>
            </a:r>
          </a:p>
        </p:txBody>
      </p:sp>
      <p:sp>
        <p:nvSpPr>
          <p:cNvPr id="17" name="Rectangle 24">
            <a:extLst>
              <a:ext uri="{FF2B5EF4-FFF2-40B4-BE49-F238E27FC236}">
                <a16:creationId xmlns:a16="http://schemas.microsoft.com/office/drawing/2014/main" id="{47706928-9013-4797-BDFB-3E93905BB27D}"/>
              </a:ext>
            </a:extLst>
          </p:cNvPr>
          <p:cNvSpPr>
            <a:spLocks noChangeArrowheads="1"/>
          </p:cNvSpPr>
          <p:nvPr/>
        </p:nvSpPr>
        <p:spPr bwMode="auto">
          <a:xfrm>
            <a:off x="552664" y="37399512"/>
            <a:ext cx="14191229" cy="4611928"/>
          </a:xfrm>
          <a:prstGeom prst="rect">
            <a:avLst/>
          </a:prstGeom>
          <a:solidFill>
            <a:schemeClr val="bg1"/>
          </a:solidFill>
          <a:ln w="25400">
            <a:solidFill>
              <a:schemeClr val="accent1"/>
            </a:solidFill>
            <a:miter lim="800000"/>
            <a:headEnd/>
            <a:tailEnd/>
          </a:ln>
          <a:effectLst/>
        </p:spPr>
        <p:txBody>
          <a:bodyPr lIns="360000" tIns="360000" rIns="360000" bIns="36000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2427774" eaLnBrk="0" hangingPunct="0">
              <a:spcBef>
                <a:spcPct val="50000"/>
              </a:spcBef>
            </a:pPr>
            <a:r>
              <a:rPr lang="cs-CZ" sz="4000" b="1" cap="all" dirty="0">
                <a:solidFill>
                  <a:srgbClr val="223970"/>
                </a:solidFill>
              </a:rPr>
              <a:t>ZÁVĚR</a:t>
            </a:r>
          </a:p>
          <a:p>
            <a:pPr defTabSz="2427774">
              <a:spcBef>
                <a:spcPct val="50000"/>
              </a:spcBef>
            </a:pPr>
            <a:r>
              <a:rPr lang="en-US" sz="2600" dirty="0" err="1">
                <a:solidFill>
                  <a:srgbClr val="202020"/>
                </a:solidFill>
                <a:ea typeface="Aptos" pitchFamily="34" charset="-122"/>
                <a:cs typeface="Arial" panose="020B0604020202020204" pitchFamily="34" charset="0"/>
              </a:rPr>
              <a:t>Morfologie</a:t>
            </a:r>
            <a:r>
              <a:rPr lang="en-US" sz="2600" dirty="0">
                <a:solidFill>
                  <a:srgbClr val="202020"/>
                </a:solidFill>
                <a:ea typeface="Aptos" pitchFamily="34" charset="-122"/>
                <a:cs typeface="Arial" panose="020B0604020202020204" pitchFamily="34" charset="0"/>
              </a:rPr>
              <a:t> </a:t>
            </a:r>
            <a:r>
              <a:rPr lang="en-US" sz="2600" dirty="0" err="1">
                <a:solidFill>
                  <a:srgbClr val="202020"/>
                </a:solidFill>
                <a:ea typeface="Aptos" pitchFamily="34" charset="-122"/>
                <a:cs typeface="Arial" panose="020B0604020202020204" pitchFamily="34" charset="0"/>
              </a:rPr>
              <a:t>metastatických</a:t>
            </a:r>
            <a:r>
              <a:rPr lang="en-US" sz="2600" dirty="0">
                <a:solidFill>
                  <a:srgbClr val="202020"/>
                </a:solidFill>
                <a:ea typeface="Aptos" pitchFamily="34" charset="-122"/>
                <a:cs typeface="Arial" panose="020B0604020202020204" pitchFamily="34" charset="0"/>
              </a:rPr>
              <a:t> </a:t>
            </a:r>
            <a:r>
              <a:rPr lang="en-US" sz="2600" dirty="0" err="1">
                <a:solidFill>
                  <a:srgbClr val="202020"/>
                </a:solidFill>
                <a:ea typeface="Aptos" pitchFamily="34" charset="-122"/>
                <a:cs typeface="Arial" panose="020B0604020202020204" pitchFamily="34" charset="0"/>
              </a:rPr>
              <a:t>buněk</a:t>
            </a:r>
            <a:r>
              <a:rPr lang="en-US" sz="2600" dirty="0">
                <a:solidFill>
                  <a:srgbClr val="202020"/>
                </a:solidFill>
                <a:ea typeface="Aptos" pitchFamily="34" charset="-122"/>
                <a:cs typeface="Arial" panose="020B0604020202020204" pitchFamily="34" charset="0"/>
              </a:rPr>
              <a:t> je </a:t>
            </a:r>
            <a:r>
              <a:rPr lang="cs-CZ" sz="2600" dirty="0">
                <a:solidFill>
                  <a:srgbClr val="202020"/>
                </a:solidFill>
                <a:ea typeface="Aptos" pitchFamily="34" charset="-122"/>
                <a:cs typeface="Arial" panose="020B0604020202020204" pitchFamily="34" charset="0"/>
              </a:rPr>
              <a:t>velmi </a:t>
            </a:r>
            <a:r>
              <a:rPr lang="en-US" sz="2600" dirty="0" err="1">
                <a:solidFill>
                  <a:srgbClr val="202020"/>
                </a:solidFill>
                <a:ea typeface="Aptos" pitchFamily="34" charset="-122"/>
                <a:cs typeface="Arial" panose="020B0604020202020204" pitchFamily="34" charset="0"/>
              </a:rPr>
              <a:t>variabilní</a:t>
            </a:r>
            <a:r>
              <a:rPr lang="en-US" sz="2600" dirty="0">
                <a:solidFill>
                  <a:srgbClr val="202020"/>
                </a:solidFill>
                <a:ea typeface="Aptos" pitchFamily="34" charset="-122"/>
                <a:cs typeface="Arial" panose="020B0604020202020204" pitchFamily="34" charset="0"/>
              </a:rPr>
              <a:t> a </a:t>
            </a:r>
            <a:r>
              <a:rPr lang="cs-CZ" sz="2600" dirty="0">
                <a:solidFill>
                  <a:srgbClr val="202020"/>
                </a:solidFill>
                <a:ea typeface="Aptos" pitchFamily="34" charset="-122"/>
                <a:cs typeface="Arial" panose="020B0604020202020204" pitchFamily="34" charset="0"/>
              </a:rPr>
              <a:t>buňky mohou do značné míry</a:t>
            </a:r>
            <a:r>
              <a:rPr lang="en-US" sz="2600" dirty="0">
                <a:solidFill>
                  <a:srgbClr val="202020"/>
                </a:solidFill>
                <a:ea typeface="Aptos" pitchFamily="34" charset="-122"/>
                <a:cs typeface="Arial" panose="020B0604020202020204" pitchFamily="34" charset="0"/>
              </a:rPr>
              <a:t> </a:t>
            </a:r>
            <a:r>
              <a:rPr lang="en-US" sz="2600" dirty="0" err="1">
                <a:solidFill>
                  <a:srgbClr val="202020"/>
                </a:solidFill>
                <a:ea typeface="Aptos" pitchFamily="34" charset="-122"/>
                <a:cs typeface="Arial" panose="020B0604020202020204" pitchFamily="34" charset="0"/>
              </a:rPr>
              <a:t>imitovat</a:t>
            </a:r>
            <a:r>
              <a:rPr lang="en-US" sz="2600" dirty="0">
                <a:solidFill>
                  <a:srgbClr val="202020"/>
                </a:solidFill>
                <a:ea typeface="Aptos" pitchFamily="34" charset="-122"/>
                <a:cs typeface="Arial" panose="020B0604020202020204" pitchFamily="34" charset="0"/>
              </a:rPr>
              <a:t> </a:t>
            </a:r>
            <a:r>
              <a:rPr lang="en-US" sz="2600" dirty="0" err="1">
                <a:solidFill>
                  <a:srgbClr val="202020"/>
                </a:solidFill>
                <a:ea typeface="Aptos" pitchFamily="34" charset="-122"/>
                <a:cs typeface="Arial" panose="020B0604020202020204" pitchFamily="34" charset="0"/>
              </a:rPr>
              <a:t>jiné</a:t>
            </a:r>
            <a:r>
              <a:rPr lang="en-US" sz="2600" dirty="0">
                <a:solidFill>
                  <a:srgbClr val="202020"/>
                </a:solidFill>
                <a:ea typeface="Aptos" pitchFamily="34" charset="-122"/>
                <a:cs typeface="Arial" panose="020B0604020202020204" pitchFamily="34" charset="0"/>
              </a:rPr>
              <a:t> </a:t>
            </a:r>
            <a:r>
              <a:rPr lang="en-US" sz="2600" dirty="0" err="1">
                <a:solidFill>
                  <a:srgbClr val="202020"/>
                </a:solidFill>
                <a:ea typeface="Aptos" pitchFamily="34" charset="-122"/>
                <a:cs typeface="Arial" panose="020B0604020202020204" pitchFamily="34" charset="0"/>
              </a:rPr>
              <a:t>buněčné</a:t>
            </a:r>
            <a:r>
              <a:rPr lang="en-US" sz="2600" dirty="0">
                <a:solidFill>
                  <a:srgbClr val="202020"/>
                </a:solidFill>
                <a:ea typeface="Aptos" pitchFamily="34" charset="-122"/>
                <a:cs typeface="Arial" panose="020B0604020202020204" pitchFamily="34" charset="0"/>
              </a:rPr>
              <a:t> populace</a:t>
            </a:r>
            <a:r>
              <a:rPr lang="cs-CZ" sz="2600" dirty="0">
                <a:solidFill>
                  <a:srgbClr val="202020"/>
                </a:solidFill>
                <a:ea typeface="Aptos" pitchFamily="34" charset="-122"/>
                <a:cs typeface="Arial" panose="020B0604020202020204" pitchFamily="34" charset="0"/>
              </a:rPr>
              <a:t>. </a:t>
            </a:r>
            <a:r>
              <a:rPr lang="cs-CZ" sz="2600" dirty="0">
                <a:cs typeface="Arial" panose="020B0604020202020204" pitchFamily="34" charset="0"/>
              </a:rPr>
              <a:t>Možnost záměny s makrofágy nebo hematopoetickými nádorovými buňkami představuje významné diagnostické riziko. </a:t>
            </a:r>
            <a:r>
              <a:rPr lang="cs-CZ" sz="2600" dirty="0">
                <a:solidFill>
                  <a:srgbClr val="202020"/>
                </a:solidFill>
                <a:ea typeface="Aptos" pitchFamily="34" charset="-122"/>
                <a:cs typeface="Arial" panose="020B0604020202020204" pitchFamily="34" charset="0"/>
              </a:rPr>
              <a:t>I</a:t>
            </a:r>
            <a:r>
              <a:rPr lang="en-US" sz="2600" dirty="0" err="1">
                <a:solidFill>
                  <a:srgbClr val="202020"/>
                </a:solidFill>
                <a:ea typeface="Aptos" pitchFamily="34" charset="-122"/>
                <a:cs typeface="Arial" panose="020B0604020202020204" pitchFamily="34" charset="0"/>
              </a:rPr>
              <a:t>nterpretace</a:t>
            </a:r>
            <a:r>
              <a:rPr lang="en-US" sz="2600" dirty="0">
                <a:solidFill>
                  <a:srgbClr val="202020"/>
                </a:solidFill>
                <a:ea typeface="Aptos" pitchFamily="34" charset="-122"/>
                <a:cs typeface="Arial" panose="020B0604020202020204" pitchFamily="34" charset="0"/>
              </a:rPr>
              <a:t> </a:t>
            </a:r>
            <a:r>
              <a:rPr lang="cs-CZ" sz="2600" dirty="0">
                <a:solidFill>
                  <a:srgbClr val="202020"/>
                </a:solidFill>
                <a:ea typeface="Aptos" pitchFamily="34" charset="-122"/>
                <a:cs typeface="Arial" panose="020B0604020202020204" pitchFamily="34" charset="0"/>
              </a:rPr>
              <a:t>nálezu </a:t>
            </a:r>
            <a:r>
              <a:rPr lang="en-US" sz="2600" dirty="0" err="1">
                <a:solidFill>
                  <a:srgbClr val="202020"/>
                </a:solidFill>
                <a:ea typeface="Aptos" pitchFamily="34" charset="-122"/>
                <a:cs typeface="Arial" panose="020B0604020202020204" pitchFamily="34" charset="0"/>
              </a:rPr>
              <a:t>vyžaduje</a:t>
            </a:r>
            <a:r>
              <a:rPr lang="en-US" sz="2600" dirty="0">
                <a:solidFill>
                  <a:srgbClr val="202020"/>
                </a:solidFill>
                <a:ea typeface="Aptos" pitchFamily="34" charset="-122"/>
                <a:cs typeface="Arial" panose="020B0604020202020204" pitchFamily="34" charset="0"/>
              </a:rPr>
              <a:t> </a:t>
            </a:r>
            <a:r>
              <a:rPr lang="cs-CZ" sz="2600" dirty="0">
                <a:solidFill>
                  <a:srgbClr val="202020"/>
                </a:solidFill>
                <a:ea typeface="Aptos" pitchFamily="34" charset="-122"/>
                <a:cs typeface="Arial" panose="020B0604020202020204" pitchFamily="34" charset="0"/>
              </a:rPr>
              <a:t>vždy znalosti </a:t>
            </a:r>
            <a:r>
              <a:rPr lang="en-US" sz="2600" dirty="0" err="1">
                <a:solidFill>
                  <a:srgbClr val="202020"/>
                </a:solidFill>
                <a:ea typeface="Aptos" pitchFamily="34" charset="-122"/>
                <a:cs typeface="Arial" panose="020B0604020202020204" pitchFamily="34" charset="0"/>
              </a:rPr>
              <a:t>zkušeného</a:t>
            </a:r>
            <a:r>
              <a:rPr lang="en-US" sz="2600" dirty="0">
                <a:solidFill>
                  <a:srgbClr val="202020"/>
                </a:solidFill>
                <a:ea typeface="Aptos" pitchFamily="34" charset="-122"/>
                <a:cs typeface="Arial" panose="020B0604020202020204" pitchFamily="34" charset="0"/>
              </a:rPr>
              <a:t> </a:t>
            </a:r>
            <a:r>
              <a:rPr lang="en-US" sz="2600" dirty="0" err="1">
                <a:solidFill>
                  <a:srgbClr val="202020"/>
                </a:solidFill>
                <a:ea typeface="Aptos" pitchFamily="34" charset="-122"/>
                <a:cs typeface="Arial" panose="020B0604020202020204" pitchFamily="34" charset="0"/>
              </a:rPr>
              <a:t>morfolog</a:t>
            </a:r>
            <a:r>
              <a:rPr lang="cs-CZ" sz="2600" dirty="0">
                <a:solidFill>
                  <a:srgbClr val="202020"/>
                </a:solidFill>
                <a:ea typeface="Aptos" pitchFamily="34" charset="-122"/>
                <a:cs typeface="Arial" panose="020B0604020202020204" pitchFamily="34" charset="0"/>
              </a:rPr>
              <a:t>a. P</a:t>
            </a:r>
            <a:r>
              <a:rPr lang="en-US" sz="2600" dirty="0" err="1">
                <a:solidFill>
                  <a:srgbClr val="202020"/>
                </a:solidFill>
                <a:ea typeface="Aptos" pitchFamily="34" charset="-122"/>
                <a:cs typeface="Arial" panose="020B0604020202020204" pitchFamily="34" charset="0"/>
              </a:rPr>
              <a:t>ři</a:t>
            </a:r>
            <a:r>
              <a:rPr lang="en-US" sz="2600" dirty="0">
                <a:solidFill>
                  <a:srgbClr val="202020"/>
                </a:solidFill>
                <a:ea typeface="Aptos" pitchFamily="34" charset="-122"/>
                <a:cs typeface="Arial" panose="020B0604020202020204" pitchFamily="34" charset="0"/>
              </a:rPr>
              <a:t> </a:t>
            </a:r>
            <a:r>
              <a:rPr lang="en-US" sz="2600" dirty="0" err="1">
                <a:solidFill>
                  <a:srgbClr val="202020"/>
                </a:solidFill>
                <a:ea typeface="Aptos" pitchFamily="34" charset="-122"/>
                <a:cs typeface="Arial" panose="020B0604020202020204" pitchFamily="34" charset="0"/>
              </a:rPr>
              <a:t>suspekci</a:t>
            </a:r>
            <a:r>
              <a:rPr lang="en-US" sz="2600" dirty="0">
                <a:solidFill>
                  <a:srgbClr val="202020"/>
                </a:solidFill>
                <a:ea typeface="Aptos" pitchFamily="34" charset="-122"/>
                <a:cs typeface="Arial" panose="020B0604020202020204" pitchFamily="34" charset="0"/>
              </a:rPr>
              <a:t> </a:t>
            </a:r>
            <a:r>
              <a:rPr lang="cs-CZ" sz="2600" dirty="0">
                <a:solidFill>
                  <a:srgbClr val="202020"/>
                </a:solidFill>
                <a:ea typeface="Aptos" pitchFamily="34" charset="-122"/>
                <a:cs typeface="Arial" panose="020B0604020202020204" pitchFamily="34" charset="0"/>
              </a:rPr>
              <a:t>na přítomnost dřeni cizích buněk nutno </a:t>
            </a:r>
            <a:r>
              <a:rPr lang="en-US" sz="2600" dirty="0" err="1">
                <a:solidFill>
                  <a:srgbClr val="202020"/>
                </a:solidFill>
                <a:ea typeface="Aptos" pitchFamily="34" charset="-122"/>
                <a:cs typeface="Arial" panose="020B0604020202020204" pitchFamily="34" charset="0"/>
              </a:rPr>
              <a:t>hodnotit</a:t>
            </a:r>
            <a:r>
              <a:rPr lang="en-US" sz="2600" dirty="0">
                <a:solidFill>
                  <a:srgbClr val="202020"/>
                </a:solidFill>
                <a:ea typeface="Aptos" pitchFamily="34" charset="-122"/>
                <a:cs typeface="Arial" panose="020B0604020202020204" pitchFamily="34" charset="0"/>
              </a:rPr>
              <a:t> </a:t>
            </a:r>
            <a:r>
              <a:rPr lang="en-US" sz="2600" dirty="0" err="1">
                <a:solidFill>
                  <a:srgbClr val="202020"/>
                </a:solidFill>
                <a:ea typeface="Aptos" pitchFamily="34" charset="-122"/>
                <a:cs typeface="Arial" panose="020B0604020202020204" pitchFamily="34" charset="0"/>
              </a:rPr>
              <a:t>více</a:t>
            </a:r>
            <a:r>
              <a:rPr lang="en-US" sz="2600" dirty="0">
                <a:solidFill>
                  <a:srgbClr val="202020"/>
                </a:solidFill>
                <a:ea typeface="Aptos" pitchFamily="34" charset="-122"/>
                <a:cs typeface="Arial" panose="020B0604020202020204" pitchFamily="34" charset="0"/>
              </a:rPr>
              <a:t> </a:t>
            </a:r>
            <a:r>
              <a:rPr lang="en-US" sz="2600" dirty="0" err="1">
                <a:solidFill>
                  <a:srgbClr val="202020"/>
                </a:solidFill>
                <a:ea typeface="Aptos" pitchFamily="34" charset="-122"/>
                <a:cs typeface="Arial" panose="020B0604020202020204" pitchFamily="34" charset="0"/>
              </a:rPr>
              <a:t>preparátů</a:t>
            </a:r>
            <a:r>
              <a:rPr lang="en-US" sz="2600" dirty="0">
                <a:solidFill>
                  <a:srgbClr val="202020"/>
                </a:solidFill>
                <a:ea typeface="Aptos" pitchFamily="34" charset="-122"/>
                <a:cs typeface="Arial" panose="020B0604020202020204" pitchFamily="34" charset="0"/>
              </a:rPr>
              <a:t> </a:t>
            </a:r>
            <a:r>
              <a:rPr lang="cs-CZ" sz="2600" dirty="0">
                <a:solidFill>
                  <a:srgbClr val="202020"/>
                </a:solidFill>
                <a:ea typeface="Aptos" pitchFamily="34" charset="-122"/>
                <a:cs typeface="Arial" panose="020B0604020202020204" pitchFamily="34" charset="0"/>
              </a:rPr>
              <a:t>a </a:t>
            </a:r>
            <a:r>
              <a:rPr lang="en-US" sz="2600" dirty="0" err="1">
                <a:solidFill>
                  <a:srgbClr val="202020"/>
                </a:solidFill>
                <a:ea typeface="Aptos" pitchFamily="34" charset="-122"/>
                <a:cs typeface="Arial" panose="020B0604020202020204" pitchFamily="34" charset="0"/>
              </a:rPr>
              <a:t>cíleně</a:t>
            </a:r>
            <a:r>
              <a:rPr lang="en-US" sz="2600" dirty="0">
                <a:solidFill>
                  <a:srgbClr val="202020"/>
                </a:solidFill>
                <a:ea typeface="Aptos" pitchFamily="34" charset="-122"/>
                <a:cs typeface="Arial" panose="020B0604020202020204" pitchFamily="34" charset="0"/>
              </a:rPr>
              <a:t> </a:t>
            </a:r>
            <a:r>
              <a:rPr lang="en-US" sz="2600" dirty="0" err="1">
                <a:solidFill>
                  <a:srgbClr val="202020"/>
                </a:solidFill>
                <a:ea typeface="Aptos" pitchFamily="34" charset="-122"/>
                <a:cs typeface="Arial" panose="020B0604020202020204" pitchFamily="34" charset="0"/>
              </a:rPr>
              <a:t>pátrat</a:t>
            </a:r>
            <a:r>
              <a:rPr lang="en-US" sz="2600" dirty="0">
                <a:solidFill>
                  <a:srgbClr val="202020"/>
                </a:solidFill>
                <a:ea typeface="Aptos" pitchFamily="34" charset="-122"/>
                <a:cs typeface="Arial" panose="020B0604020202020204" pitchFamily="34" charset="0"/>
              </a:rPr>
              <a:t> </a:t>
            </a:r>
            <a:r>
              <a:rPr lang="cs-CZ" sz="2600" dirty="0">
                <a:solidFill>
                  <a:srgbClr val="202020"/>
                </a:solidFill>
                <a:ea typeface="Aptos" pitchFamily="34" charset="-122"/>
                <a:cs typeface="Arial" panose="020B0604020202020204" pitchFamily="34" charset="0"/>
              </a:rPr>
              <a:t>po podezřelých buňkách hlavně v</a:t>
            </a:r>
            <a:r>
              <a:rPr lang="en-US" sz="2600" dirty="0">
                <a:solidFill>
                  <a:srgbClr val="202020"/>
                </a:solidFill>
                <a:ea typeface="Aptos" pitchFamily="34" charset="-122"/>
                <a:cs typeface="Arial" panose="020B0604020202020204" pitchFamily="34" charset="0"/>
              </a:rPr>
              <a:t> </a:t>
            </a:r>
            <a:r>
              <a:rPr lang="en-US" sz="2600" dirty="0" err="1">
                <a:solidFill>
                  <a:srgbClr val="202020"/>
                </a:solidFill>
                <a:ea typeface="Aptos" pitchFamily="34" charset="-122"/>
                <a:cs typeface="Arial" panose="020B0604020202020204" pitchFamily="34" charset="0"/>
              </a:rPr>
              <a:t>okrajích</a:t>
            </a:r>
            <a:r>
              <a:rPr lang="cs-CZ" sz="2600" dirty="0">
                <a:solidFill>
                  <a:srgbClr val="202020"/>
                </a:solidFill>
                <a:ea typeface="Aptos" pitchFamily="34" charset="-122"/>
                <a:cs typeface="Arial" panose="020B0604020202020204" pitchFamily="34" charset="0"/>
              </a:rPr>
              <a:t> a v koncích</a:t>
            </a:r>
            <a:r>
              <a:rPr lang="en-US" sz="2600" dirty="0">
                <a:solidFill>
                  <a:srgbClr val="202020"/>
                </a:solidFill>
                <a:ea typeface="Aptos" pitchFamily="34" charset="-122"/>
                <a:cs typeface="Arial" panose="020B0604020202020204" pitchFamily="34" charset="0"/>
              </a:rPr>
              <a:t> </a:t>
            </a:r>
            <a:r>
              <a:rPr lang="en-US" sz="2600" dirty="0" err="1">
                <a:solidFill>
                  <a:srgbClr val="202020"/>
                </a:solidFill>
                <a:ea typeface="Aptos" pitchFamily="34" charset="-122"/>
                <a:cs typeface="Arial" panose="020B0604020202020204" pitchFamily="34" charset="0"/>
              </a:rPr>
              <a:t>nátěru</a:t>
            </a:r>
            <a:r>
              <a:rPr lang="cs-CZ" sz="2600" dirty="0">
                <a:solidFill>
                  <a:srgbClr val="202020"/>
                </a:solidFill>
                <a:ea typeface="Aptos" pitchFamily="34" charset="-122"/>
                <a:cs typeface="Arial" panose="020B0604020202020204" pitchFamily="34" charset="0"/>
              </a:rPr>
              <a:t>.</a:t>
            </a:r>
          </a:p>
          <a:p>
            <a:pPr defTabSz="2427774">
              <a:spcBef>
                <a:spcPct val="50000"/>
              </a:spcBef>
            </a:pPr>
            <a:r>
              <a:rPr lang="en-US" sz="2600" b="1" dirty="0" err="1">
                <a:solidFill>
                  <a:srgbClr val="202020"/>
                </a:solidFill>
                <a:ea typeface="Aptos" pitchFamily="34" charset="-122"/>
                <a:cs typeface="Arial" panose="020B0604020202020204" pitchFamily="34" charset="0"/>
              </a:rPr>
              <a:t>Cytomorfologické</a:t>
            </a:r>
            <a:r>
              <a:rPr lang="en-US" sz="2600" b="1" dirty="0">
                <a:solidFill>
                  <a:srgbClr val="202020"/>
                </a:solidFill>
                <a:ea typeface="Aptos" pitchFamily="34" charset="-122"/>
                <a:cs typeface="Arial" panose="020B0604020202020204" pitchFamily="34" charset="0"/>
              </a:rPr>
              <a:t> </a:t>
            </a:r>
            <a:r>
              <a:rPr lang="en-US" sz="2600" b="1" dirty="0" err="1">
                <a:solidFill>
                  <a:srgbClr val="202020"/>
                </a:solidFill>
                <a:ea typeface="Aptos" pitchFamily="34" charset="-122"/>
                <a:cs typeface="Arial" panose="020B0604020202020204" pitchFamily="34" charset="0"/>
              </a:rPr>
              <a:t>vyšetření</a:t>
            </a:r>
            <a:r>
              <a:rPr lang="en-US" sz="2600" b="1" dirty="0">
                <a:solidFill>
                  <a:srgbClr val="202020"/>
                </a:solidFill>
                <a:ea typeface="Aptos" pitchFamily="34" charset="-122"/>
                <a:cs typeface="Arial" panose="020B0604020202020204" pitchFamily="34" charset="0"/>
              </a:rPr>
              <a:t> </a:t>
            </a:r>
            <a:r>
              <a:rPr lang="en-US" sz="2600" b="1" dirty="0" err="1">
                <a:solidFill>
                  <a:srgbClr val="202020"/>
                </a:solidFill>
                <a:ea typeface="Aptos" pitchFamily="34" charset="-122"/>
                <a:cs typeface="Arial" panose="020B0604020202020204" pitchFamily="34" charset="0"/>
              </a:rPr>
              <a:t>kostní</a:t>
            </a:r>
            <a:r>
              <a:rPr lang="en-US" sz="2600" b="1" dirty="0">
                <a:solidFill>
                  <a:srgbClr val="202020"/>
                </a:solidFill>
                <a:ea typeface="Aptos" pitchFamily="34" charset="-122"/>
                <a:cs typeface="Arial" panose="020B0604020202020204" pitchFamily="34" charset="0"/>
              </a:rPr>
              <a:t> </a:t>
            </a:r>
            <a:r>
              <a:rPr lang="en-US" sz="2600" b="1" dirty="0" err="1">
                <a:solidFill>
                  <a:srgbClr val="202020"/>
                </a:solidFill>
                <a:ea typeface="Aptos" pitchFamily="34" charset="-122"/>
                <a:cs typeface="Arial" panose="020B0604020202020204" pitchFamily="34" charset="0"/>
              </a:rPr>
              <a:t>dřeně</a:t>
            </a:r>
            <a:r>
              <a:rPr lang="en-US" sz="2600" b="1" dirty="0">
                <a:solidFill>
                  <a:srgbClr val="202020"/>
                </a:solidFill>
                <a:ea typeface="Aptos" pitchFamily="34" charset="-122"/>
                <a:cs typeface="Arial" panose="020B0604020202020204" pitchFamily="34" charset="0"/>
              </a:rPr>
              <a:t> </a:t>
            </a:r>
            <a:r>
              <a:rPr lang="en-US" sz="2600" b="1" dirty="0" err="1">
                <a:solidFill>
                  <a:srgbClr val="202020"/>
                </a:solidFill>
                <a:ea typeface="Aptos" pitchFamily="34" charset="-122"/>
                <a:cs typeface="Arial" panose="020B0604020202020204" pitchFamily="34" charset="0"/>
              </a:rPr>
              <a:t>zůstává</a:t>
            </a:r>
            <a:r>
              <a:rPr lang="en-US" sz="2600" b="1" dirty="0">
                <a:solidFill>
                  <a:srgbClr val="202020"/>
                </a:solidFill>
                <a:ea typeface="Aptos" pitchFamily="34" charset="-122"/>
                <a:cs typeface="Arial" panose="020B0604020202020204" pitchFamily="34" charset="0"/>
              </a:rPr>
              <a:t> </a:t>
            </a:r>
            <a:r>
              <a:rPr lang="en-US" sz="2600" b="1" dirty="0" err="1">
                <a:solidFill>
                  <a:srgbClr val="202020"/>
                </a:solidFill>
                <a:ea typeface="Aptos" pitchFamily="34" charset="-122"/>
                <a:cs typeface="Arial" panose="020B0604020202020204" pitchFamily="34" charset="0"/>
              </a:rPr>
              <a:t>důležitým</a:t>
            </a:r>
            <a:r>
              <a:rPr lang="en-US" sz="2600" b="1" dirty="0">
                <a:solidFill>
                  <a:srgbClr val="202020"/>
                </a:solidFill>
                <a:ea typeface="Aptos" pitchFamily="34" charset="-122"/>
                <a:cs typeface="Arial" panose="020B0604020202020204" pitchFamily="34" charset="0"/>
              </a:rPr>
              <a:t> </a:t>
            </a:r>
            <a:r>
              <a:rPr lang="en-US" sz="2600" b="1" dirty="0" err="1">
                <a:solidFill>
                  <a:srgbClr val="202020"/>
                </a:solidFill>
                <a:ea typeface="Aptos" pitchFamily="34" charset="-122"/>
                <a:cs typeface="Arial" panose="020B0604020202020204" pitchFamily="34" charset="0"/>
              </a:rPr>
              <a:t>nástrojem</a:t>
            </a:r>
            <a:r>
              <a:rPr lang="en-US" sz="2600" b="1" dirty="0">
                <a:solidFill>
                  <a:srgbClr val="202020"/>
                </a:solidFill>
                <a:ea typeface="Aptos" pitchFamily="34" charset="-122"/>
                <a:cs typeface="Arial" panose="020B0604020202020204" pitchFamily="34" charset="0"/>
              </a:rPr>
              <a:t> pro </a:t>
            </a:r>
            <a:r>
              <a:rPr lang="en-US" sz="2600" b="1" dirty="0" err="1">
                <a:solidFill>
                  <a:srgbClr val="202020"/>
                </a:solidFill>
                <a:ea typeface="Aptos" pitchFamily="34" charset="-122"/>
                <a:cs typeface="Arial" panose="020B0604020202020204" pitchFamily="34" charset="0"/>
              </a:rPr>
              <a:t>záchyt</a:t>
            </a:r>
            <a:r>
              <a:rPr lang="en-US" sz="2600" b="1" dirty="0">
                <a:solidFill>
                  <a:srgbClr val="202020"/>
                </a:solidFill>
                <a:ea typeface="Aptos" pitchFamily="34" charset="-122"/>
                <a:cs typeface="Arial" panose="020B0604020202020204" pitchFamily="34" charset="0"/>
              </a:rPr>
              <a:t> </a:t>
            </a:r>
            <a:r>
              <a:rPr lang="en-US" sz="2600" b="1" dirty="0" err="1">
                <a:solidFill>
                  <a:srgbClr val="202020"/>
                </a:solidFill>
                <a:ea typeface="Aptos" pitchFamily="34" charset="-122"/>
                <a:cs typeface="Arial" panose="020B0604020202020204" pitchFamily="34" charset="0"/>
              </a:rPr>
              <a:t>metastatické</a:t>
            </a:r>
            <a:r>
              <a:rPr lang="en-US" sz="2600" b="1" dirty="0">
                <a:solidFill>
                  <a:srgbClr val="202020"/>
                </a:solidFill>
                <a:ea typeface="Aptos" pitchFamily="34" charset="-122"/>
                <a:cs typeface="Arial" panose="020B0604020202020204" pitchFamily="34" charset="0"/>
              </a:rPr>
              <a:t> </a:t>
            </a:r>
            <a:r>
              <a:rPr lang="en-US" sz="2600" b="1" dirty="0" err="1">
                <a:solidFill>
                  <a:srgbClr val="202020"/>
                </a:solidFill>
                <a:ea typeface="Aptos" pitchFamily="34" charset="-122"/>
                <a:cs typeface="Arial" panose="020B0604020202020204" pitchFamily="34" charset="0"/>
              </a:rPr>
              <a:t>infiltrace</a:t>
            </a:r>
            <a:r>
              <a:rPr lang="en-US" sz="2600" b="1" dirty="0">
                <a:solidFill>
                  <a:srgbClr val="202020"/>
                </a:solidFill>
                <a:ea typeface="Aptos" pitchFamily="34" charset="-122"/>
                <a:cs typeface="Arial" panose="020B0604020202020204" pitchFamily="34" charset="0"/>
              </a:rPr>
              <a:t>, </a:t>
            </a:r>
            <a:r>
              <a:rPr lang="en-US" sz="2600" b="1" dirty="0" err="1">
                <a:solidFill>
                  <a:srgbClr val="202020"/>
                </a:solidFill>
                <a:ea typeface="Aptos" pitchFamily="34" charset="-122"/>
                <a:cs typeface="Arial" panose="020B0604020202020204" pitchFamily="34" charset="0"/>
              </a:rPr>
              <a:t>zejména</a:t>
            </a:r>
            <a:r>
              <a:rPr lang="en-US" sz="2600" b="1" dirty="0">
                <a:solidFill>
                  <a:srgbClr val="202020"/>
                </a:solidFill>
                <a:ea typeface="Aptos" pitchFamily="34" charset="-122"/>
                <a:cs typeface="Arial" panose="020B0604020202020204" pitchFamily="34" charset="0"/>
              </a:rPr>
              <a:t> </a:t>
            </a:r>
            <a:r>
              <a:rPr lang="en-US" sz="2600" b="1" dirty="0" err="1">
                <a:solidFill>
                  <a:srgbClr val="202020"/>
                </a:solidFill>
                <a:ea typeface="Aptos" pitchFamily="34" charset="-122"/>
                <a:cs typeface="Arial" panose="020B0604020202020204" pitchFamily="34" charset="0"/>
              </a:rPr>
              <a:t>při</a:t>
            </a:r>
            <a:r>
              <a:rPr lang="en-US" sz="2600" b="1" dirty="0">
                <a:solidFill>
                  <a:srgbClr val="202020"/>
                </a:solidFill>
                <a:ea typeface="Aptos" pitchFamily="34" charset="-122"/>
                <a:cs typeface="Arial" panose="020B0604020202020204" pitchFamily="34" charset="0"/>
              </a:rPr>
              <a:t> </a:t>
            </a:r>
            <a:r>
              <a:rPr lang="en-US" sz="2600" b="1" dirty="0" err="1">
                <a:solidFill>
                  <a:srgbClr val="202020"/>
                </a:solidFill>
                <a:ea typeface="Aptos" pitchFamily="34" charset="-122"/>
                <a:cs typeface="Arial" panose="020B0604020202020204" pitchFamily="34" charset="0"/>
              </a:rPr>
              <a:t>nejasné</a:t>
            </a:r>
            <a:r>
              <a:rPr lang="en-US" sz="2600" b="1" dirty="0">
                <a:solidFill>
                  <a:srgbClr val="202020"/>
                </a:solidFill>
                <a:ea typeface="Aptos" pitchFamily="34" charset="-122"/>
                <a:cs typeface="Arial" panose="020B0604020202020204" pitchFamily="34" charset="0"/>
              </a:rPr>
              <a:t> </a:t>
            </a:r>
            <a:r>
              <a:rPr lang="en-US" sz="2600" b="1" dirty="0" err="1">
                <a:solidFill>
                  <a:srgbClr val="202020"/>
                </a:solidFill>
                <a:ea typeface="Aptos" pitchFamily="34" charset="-122"/>
                <a:cs typeface="Arial" panose="020B0604020202020204" pitchFamily="34" charset="0"/>
              </a:rPr>
              <a:t>cytopenii</a:t>
            </a:r>
            <a:r>
              <a:rPr lang="en-US" sz="2600" b="1" dirty="0">
                <a:solidFill>
                  <a:srgbClr val="202020"/>
                </a:solidFill>
                <a:ea typeface="Aptos" pitchFamily="34" charset="-122"/>
                <a:cs typeface="Arial" panose="020B0604020202020204" pitchFamily="34" charset="0"/>
              </a:rPr>
              <a:t> </a:t>
            </a:r>
            <a:r>
              <a:rPr lang="en-US" sz="2600" b="1" dirty="0" err="1">
                <a:solidFill>
                  <a:srgbClr val="202020"/>
                </a:solidFill>
                <a:ea typeface="Aptos" pitchFamily="34" charset="-122"/>
                <a:cs typeface="Arial" panose="020B0604020202020204" pitchFamily="34" charset="0"/>
              </a:rPr>
              <a:t>nebo</a:t>
            </a:r>
            <a:r>
              <a:rPr lang="en-US" sz="2600" b="1" dirty="0">
                <a:solidFill>
                  <a:srgbClr val="202020"/>
                </a:solidFill>
                <a:ea typeface="Aptos" pitchFamily="34" charset="-122"/>
                <a:cs typeface="Arial" panose="020B0604020202020204" pitchFamily="34" charset="0"/>
              </a:rPr>
              <a:t> </a:t>
            </a:r>
            <a:r>
              <a:rPr lang="en-US" sz="2600" b="1" dirty="0" err="1">
                <a:solidFill>
                  <a:srgbClr val="202020"/>
                </a:solidFill>
                <a:ea typeface="Aptos" pitchFamily="34" charset="-122"/>
                <a:cs typeface="Arial" panose="020B0604020202020204" pitchFamily="34" charset="0"/>
              </a:rPr>
              <a:t>progresi</a:t>
            </a:r>
            <a:r>
              <a:rPr lang="en-US" sz="2600" b="1" dirty="0">
                <a:solidFill>
                  <a:srgbClr val="202020"/>
                </a:solidFill>
                <a:ea typeface="Aptos" pitchFamily="34" charset="-122"/>
                <a:cs typeface="Arial" panose="020B0604020202020204" pitchFamily="34" charset="0"/>
              </a:rPr>
              <a:t> </a:t>
            </a:r>
            <a:r>
              <a:rPr lang="en-US" sz="2600" b="1" dirty="0" err="1">
                <a:solidFill>
                  <a:srgbClr val="202020"/>
                </a:solidFill>
                <a:ea typeface="Aptos" pitchFamily="34" charset="-122"/>
                <a:cs typeface="Arial" panose="020B0604020202020204" pitchFamily="34" charset="0"/>
              </a:rPr>
              <a:t>solidního</a:t>
            </a:r>
            <a:r>
              <a:rPr lang="en-US" sz="2600" b="1" dirty="0">
                <a:solidFill>
                  <a:srgbClr val="202020"/>
                </a:solidFill>
                <a:ea typeface="Aptos" pitchFamily="34" charset="-122"/>
                <a:cs typeface="Arial" panose="020B0604020202020204" pitchFamily="34" charset="0"/>
              </a:rPr>
              <a:t> </a:t>
            </a:r>
            <a:r>
              <a:rPr lang="en-US" sz="2600" b="1" dirty="0" err="1">
                <a:solidFill>
                  <a:srgbClr val="202020"/>
                </a:solidFill>
                <a:ea typeface="Aptos" pitchFamily="34" charset="-122"/>
                <a:cs typeface="Arial" panose="020B0604020202020204" pitchFamily="34" charset="0"/>
              </a:rPr>
              <a:t>tumoru</a:t>
            </a:r>
            <a:r>
              <a:rPr lang="en-US" sz="2600" b="1" dirty="0">
                <a:solidFill>
                  <a:srgbClr val="202020"/>
                </a:solidFill>
                <a:ea typeface="Aptos" pitchFamily="34" charset="-122"/>
                <a:cs typeface="Arial" panose="020B0604020202020204" pitchFamily="34" charset="0"/>
              </a:rPr>
              <a:t>.</a:t>
            </a:r>
            <a:endParaRPr lang="en-US" sz="2600" dirty="0">
              <a:cs typeface="Arial" panose="020B0604020202020204" pitchFamily="34" charset="0"/>
            </a:endParaRPr>
          </a:p>
          <a:p>
            <a:pPr defTabSz="2427774">
              <a:spcBef>
                <a:spcPct val="50000"/>
              </a:spcBef>
            </a:pPr>
            <a:endParaRPr lang="cs-CZ" sz="2400" dirty="0">
              <a:solidFill>
                <a:srgbClr val="202020"/>
              </a:solidFill>
              <a:latin typeface="Arial" panose="020B0604020202020204" pitchFamily="34" charset="0"/>
              <a:ea typeface="Aptos" pitchFamily="34" charset="-122"/>
              <a:cs typeface="Arial" panose="020B0604020202020204" pitchFamily="34" charset="0"/>
            </a:endParaRPr>
          </a:p>
          <a:p>
            <a:pPr defTabSz="2427774">
              <a:spcBef>
                <a:spcPct val="50000"/>
              </a:spcBef>
            </a:pPr>
            <a:endParaRPr lang="cs-CZ" sz="1600" dirty="0">
              <a:solidFill>
                <a:srgbClr val="202020"/>
              </a:solidFill>
              <a:ea typeface="Aptos" pitchFamily="34" charset="-122"/>
              <a:cs typeface="Aptos" pitchFamily="34" charset="-120"/>
            </a:endParaRPr>
          </a:p>
          <a:p>
            <a:pPr defTabSz="2427774">
              <a:spcBef>
                <a:spcPct val="50000"/>
              </a:spcBef>
            </a:pPr>
            <a:endParaRPr lang="cs-CZ" sz="3200" dirty="0"/>
          </a:p>
          <a:p>
            <a:pPr defTabSz="2427774">
              <a:spcBef>
                <a:spcPct val="50000"/>
              </a:spcBef>
            </a:pPr>
            <a:endParaRPr lang="cs-CZ" sz="3200" dirty="0"/>
          </a:p>
          <a:p>
            <a:pPr defTabSz="2427774">
              <a:spcBef>
                <a:spcPct val="50000"/>
              </a:spcBef>
            </a:pPr>
            <a:endParaRPr lang="cs-CZ" sz="3200" dirty="0"/>
          </a:p>
          <a:p>
            <a:pPr defTabSz="2427774">
              <a:spcBef>
                <a:spcPct val="50000"/>
              </a:spcBef>
            </a:pPr>
            <a:endParaRPr lang="cs-CZ" sz="3200" dirty="0"/>
          </a:p>
          <a:p>
            <a:pPr defTabSz="2427774">
              <a:spcBef>
                <a:spcPct val="50000"/>
              </a:spcBef>
            </a:pPr>
            <a:endParaRPr lang="cs-CZ" sz="3200" dirty="0"/>
          </a:p>
          <a:p>
            <a:pPr defTabSz="2427774">
              <a:spcBef>
                <a:spcPct val="50000"/>
              </a:spcBef>
            </a:pPr>
            <a:endParaRPr lang="cs-CZ" sz="3200" dirty="0"/>
          </a:p>
          <a:p>
            <a:pPr defTabSz="2427774">
              <a:spcBef>
                <a:spcPct val="50000"/>
              </a:spcBef>
            </a:pPr>
            <a:endParaRPr lang="cs-CZ" sz="3200" dirty="0"/>
          </a:p>
          <a:p>
            <a:pPr defTabSz="2427774">
              <a:spcBef>
                <a:spcPct val="50000"/>
              </a:spcBef>
            </a:pPr>
            <a:endParaRPr lang="cs-CZ" sz="3200" dirty="0"/>
          </a:p>
          <a:p>
            <a:pPr defTabSz="2427774">
              <a:spcBef>
                <a:spcPct val="50000"/>
              </a:spcBef>
            </a:pPr>
            <a:endParaRPr lang="en-CA" sz="3200" dirty="0">
              <a:cs typeface="Arial" charset="0"/>
            </a:endParaRPr>
          </a:p>
          <a:p>
            <a:pPr defTabSz="2427774"/>
            <a:endParaRPr lang="en-US" sz="10183" b="1" dirty="0">
              <a:solidFill>
                <a:srgbClr val="002269"/>
              </a:solidFill>
              <a:cs typeface="Arial" charset="0"/>
            </a:endParaRPr>
          </a:p>
          <a:p>
            <a:pPr defTabSz="2427774"/>
            <a:endParaRPr lang="en-US" sz="10183" b="1" dirty="0">
              <a:solidFill>
                <a:srgbClr val="002269"/>
              </a:solidFill>
              <a:cs typeface="Arial" charset="0"/>
            </a:endParaRPr>
          </a:p>
        </p:txBody>
      </p:sp>
      <p:sp>
        <p:nvSpPr>
          <p:cNvPr id="18" name="Rectangle 29">
            <a:extLst>
              <a:ext uri="{FF2B5EF4-FFF2-40B4-BE49-F238E27FC236}">
                <a16:creationId xmlns:a16="http://schemas.microsoft.com/office/drawing/2014/main" id="{D4D7AB7C-E657-42E5-B1D5-D05BA5B1E002}"/>
              </a:ext>
            </a:extLst>
          </p:cNvPr>
          <p:cNvSpPr>
            <a:spLocks noChangeArrowheads="1"/>
          </p:cNvSpPr>
          <p:nvPr/>
        </p:nvSpPr>
        <p:spPr bwMode="auto">
          <a:xfrm>
            <a:off x="14938280" y="37399512"/>
            <a:ext cx="8539191" cy="4611928"/>
          </a:xfrm>
          <a:prstGeom prst="rect">
            <a:avLst/>
          </a:prstGeom>
          <a:solidFill>
            <a:schemeClr val="bg1"/>
          </a:solidFill>
          <a:ln w="25400">
            <a:solidFill>
              <a:schemeClr val="accent1"/>
            </a:solidFill>
            <a:miter lim="800000"/>
            <a:headEnd/>
            <a:tailEnd/>
          </a:ln>
          <a:effectLst/>
        </p:spPr>
        <p:txBody>
          <a:bodyPr lIns="360000" tIns="360000" rIns="360000" bIns="36000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2427774" eaLnBrk="0" hangingPunct="0"/>
            <a:r>
              <a:rPr lang="cs-CZ" sz="4000" b="1" cap="all" dirty="0">
                <a:solidFill>
                  <a:srgbClr val="223970"/>
                </a:solidFill>
              </a:rPr>
              <a:t>Odkazy</a:t>
            </a:r>
            <a:endParaRPr lang="en-US" sz="4000" b="1" cap="all" dirty="0">
              <a:solidFill>
                <a:srgbClr val="223970"/>
              </a:solidFill>
            </a:endParaRPr>
          </a:p>
          <a:p>
            <a:pPr marL="514350" indent="-514350">
              <a:buAutoNum type="arabicPeriod"/>
            </a:pPr>
            <a:r>
              <a:rPr lang="cs-CZ" dirty="0"/>
              <a:t>​CLÉZARDIN, Philippe, Rob COLEMAN, Margherita PUPPO, </a:t>
            </a:r>
            <a:r>
              <a:rPr lang="cs-CZ" dirty="0" err="1"/>
              <a:t>Penelope</a:t>
            </a:r>
            <a:r>
              <a:rPr lang="cs-CZ" dirty="0"/>
              <a:t> OTTEWELL, Edith BONNELYE, </a:t>
            </a:r>
            <a:r>
              <a:rPr lang="cs-CZ" dirty="0" err="1"/>
              <a:t>Frédéric</a:t>
            </a:r>
            <a:r>
              <a:rPr lang="cs-CZ" dirty="0"/>
              <a:t> PAYCHA, </a:t>
            </a:r>
            <a:r>
              <a:rPr lang="cs-CZ" dirty="0" err="1"/>
              <a:t>Cyrille</a:t>
            </a:r>
            <a:r>
              <a:rPr lang="cs-CZ" dirty="0"/>
              <a:t> B. CONFAVREUX a </a:t>
            </a:r>
            <a:r>
              <a:rPr lang="cs-CZ" dirty="0" err="1"/>
              <a:t>Ingunn</a:t>
            </a:r>
            <a:r>
              <a:rPr lang="cs-CZ" dirty="0"/>
              <a:t> HOLEN. Bone </a:t>
            </a:r>
            <a:r>
              <a:rPr lang="cs-CZ" dirty="0" err="1"/>
              <a:t>metastasis</a:t>
            </a:r>
            <a:r>
              <a:rPr lang="cs-CZ" dirty="0"/>
              <a:t>: </a:t>
            </a:r>
            <a:r>
              <a:rPr lang="cs-CZ" dirty="0" err="1"/>
              <a:t>mechanisms</a:t>
            </a:r>
            <a:r>
              <a:rPr lang="cs-CZ" dirty="0"/>
              <a:t>, </a:t>
            </a:r>
            <a:r>
              <a:rPr lang="cs-CZ" dirty="0" err="1"/>
              <a:t>therapies</a:t>
            </a:r>
            <a:r>
              <a:rPr lang="cs-CZ" dirty="0"/>
              <a:t>, and </a:t>
            </a:r>
            <a:r>
              <a:rPr lang="cs-CZ" dirty="0" err="1"/>
              <a:t>biomarkers</a:t>
            </a:r>
            <a:r>
              <a:rPr lang="cs-CZ" dirty="0"/>
              <a:t>. </a:t>
            </a:r>
            <a:r>
              <a:rPr lang="cs-CZ" i="1" dirty="0" err="1"/>
              <a:t>Physiological</a:t>
            </a:r>
            <a:r>
              <a:rPr lang="cs-CZ" i="1" dirty="0"/>
              <a:t> </a:t>
            </a:r>
            <a:r>
              <a:rPr lang="cs-CZ" i="1" dirty="0" err="1"/>
              <a:t>reviews</a:t>
            </a:r>
            <a:r>
              <a:rPr lang="cs-CZ" dirty="0"/>
              <a:t> [online]. 2021, </a:t>
            </a:r>
            <a:r>
              <a:rPr lang="cs-CZ" b="1" dirty="0"/>
              <a:t>101</a:t>
            </a:r>
            <a:r>
              <a:rPr lang="cs-CZ" dirty="0"/>
              <a:t>(3), 797-855 [cit. 2025-09-25]. ISSN 1522-1210. Dostupné z: doi:10.1152/physrev.00012.2019  </a:t>
            </a:r>
          </a:p>
          <a:p>
            <a:pPr marL="514350" indent="-514350">
              <a:buAutoNum type="arabicPeriod"/>
            </a:pPr>
            <a:r>
              <a:rPr lang="cs-CZ" dirty="0"/>
              <a:t>​VČELKOVÁ, Alice, Ondřej ZAPLETAL, Jana ZUCHNICKÁ a Žaneta BAJZOVÁ. </a:t>
            </a:r>
            <a:r>
              <a:rPr lang="cs-CZ" i="1" dirty="0"/>
              <a:t>Metastatické postižení kostní dřeně</a:t>
            </a:r>
            <a:r>
              <a:rPr lang="cs-CZ" dirty="0"/>
              <a:t> [Prezentace Microsoft PowerPointu]. Ostrava: Fakultní nemocnice Ostrava, 2018.  </a:t>
            </a:r>
          </a:p>
          <a:p>
            <a:pPr marL="514350" indent="-514350">
              <a:buAutoNum type="arabicPeriod"/>
            </a:pPr>
            <a:r>
              <a:rPr lang="cs-CZ" dirty="0"/>
              <a:t>ZHANG, </a:t>
            </a:r>
            <a:r>
              <a:rPr lang="cs-CZ" dirty="0" err="1"/>
              <a:t>Weijie</a:t>
            </a:r>
            <a:r>
              <a:rPr lang="cs-CZ" dirty="0"/>
              <a:t>, Igor BADO, </a:t>
            </a:r>
            <a:r>
              <a:rPr lang="cs-CZ" dirty="0" err="1"/>
              <a:t>Hai</a:t>
            </a:r>
            <a:r>
              <a:rPr lang="cs-CZ" dirty="0"/>
              <a:t> WANG, </a:t>
            </a:r>
            <a:r>
              <a:rPr lang="cs-CZ" dirty="0" err="1"/>
              <a:t>Hin-Ching</a:t>
            </a:r>
            <a:r>
              <a:rPr lang="cs-CZ" dirty="0"/>
              <a:t> LO a </a:t>
            </a:r>
            <a:r>
              <a:rPr lang="cs-CZ" dirty="0" err="1"/>
              <a:t>Xiang</a:t>
            </a:r>
            <a:r>
              <a:rPr lang="cs-CZ" dirty="0"/>
              <a:t> H.-F. ZHANG. Bone </a:t>
            </a:r>
            <a:r>
              <a:rPr lang="cs-CZ" dirty="0" err="1"/>
              <a:t>Metastasis</a:t>
            </a:r>
            <a:r>
              <a:rPr lang="cs-CZ" dirty="0"/>
              <a:t>: </a:t>
            </a:r>
            <a:r>
              <a:rPr lang="cs-CZ" dirty="0" err="1"/>
              <a:t>Find</a:t>
            </a:r>
            <a:r>
              <a:rPr lang="cs-CZ" dirty="0"/>
              <a:t> </a:t>
            </a:r>
            <a:r>
              <a:rPr lang="cs-CZ" dirty="0" err="1"/>
              <a:t>Your</a:t>
            </a:r>
            <a:r>
              <a:rPr lang="cs-CZ" dirty="0"/>
              <a:t> </a:t>
            </a:r>
            <a:r>
              <a:rPr lang="cs-CZ" dirty="0" err="1"/>
              <a:t>Niche</a:t>
            </a:r>
            <a:r>
              <a:rPr lang="cs-CZ" dirty="0"/>
              <a:t> and Fit in. </a:t>
            </a:r>
            <a:r>
              <a:rPr lang="cs-CZ" i="1" dirty="0" err="1"/>
              <a:t>Trends</a:t>
            </a:r>
            <a:r>
              <a:rPr lang="cs-CZ" i="1" dirty="0"/>
              <a:t> in </a:t>
            </a:r>
            <a:r>
              <a:rPr lang="cs-CZ" i="1" dirty="0" err="1"/>
              <a:t>Cancer</a:t>
            </a:r>
            <a:r>
              <a:rPr lang="cs-CZ" dirty="0"/>
              <a:t> [online]. 2019, </a:t>
            </a:r>
            <a:r>
              <a:rPr lang="cs-CZ" b="1" dirty="0"/>
              <a:t>5</a:t>
            </a:r>
            <a:r>
              <a:rPr lang="cs-CZ" dirty="0"/>
              <a:t>(2), 95-110 [cit. 2026-03-06]. ISSN 2405-8033. Dostupné z: https://www.sciencedirect.com/science/article/pii/S2405803318302760</a:t>
            </a:r>
            <a:endParaRPr lang="cs-CZ" sz="3200" dirty="0"/>
          </a:p>
          <a:p>
            <a:pPr marL="514350" indent="-514350">
              <a:buAutoNum type="arabicPeriod"/>
            </a:pPr>
            <a:endParaRPr lang="cs-CZ" sz="3600" dirty="0">
              <a:latin typeface="Times New Roman"/>
            </a:endParaRPr>
          </a:p>
          <a:p>
            <a:endParaRPr lang="cs-CZ" sz="3200" u="sng" dirty="0"/>
          </a:p>
        </p:txBody>
      </p:sp>
      <p:sp>
        <p:nvSpPr>
          <p:cNvPr id="19" name="Rectangle 37">
            <a:extLst>
              <a:ext uri="{FF2B5EF4-FFF2-40B4-BE49-F238E27FC236}">
                <a16:creationId xmlns:a16="http://schemas.microsoft.com/office/drawing/2014/main" id="{7A89473D-CCC0-4B64-B80E-48200CCEA684}"/>
              </a:ext>
            </a:extLst>
          </p:cNvPr>
          <p:cNvSpPr>
            <a:spLocks noChangeArrowheads="1"/>
          </p:cNvSpPr>
          <p:nvPr/>
        </p:nvSpPr>
        <p:spPr bwMode="auto">
          <a:xfrm>
            <a:off x="23671858" y="37399512"/>
            <a:ext cx="5934119" cy="4611928"/>
          </a:xfrm>
          <a:prstGeom prst="rect">
            <a:avLst/>
          </a:prstGeom>
          <a:solidFill>
            <a:schemeClr val="bg1"/>
          </a:solidFill>
          <a:ln w="25400">
            <a:solidFill>
              <a:schemeClr val="accent1"/>
            </a:solidFill>
            <a:miter lim="800000"/>
            <a:headEnd/>
            <a:tailEnd/>
          </a:ln>
          <a:effectLst/>
        </p:spPr>
        <p:txBody>
          <a:bodyPr lIns="360000" tIns="360000" rIns="360000" bIns="36000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2427774" eaLnBrk="0" hangingPunct="0"/>
            <a:r>
              <a:rPr lang="cs-CZ" sz="2200" b="1" cap="all" dirty="0" err="1">
                <a:solidFill>
                  <a:srgbClr val="223970"/>
                </a:solidFill>
              </a:rPr>
              <a:t>kontAkt</a:t>
            </a:r>
            <a:r>
              <a:rPr lang="cs-CZ" sz="2200" b="1" cap="all" dirty="0">
                <a:solidFill>
                  <a:srgbClr val="223970"/>
                </a:solidFill>
              </a:rPr>
              <a:t> </a:t>
            </a:r>
          </a:p>
          <a:p>
            <a:pPr defTabSz="2427774" eaLnBrk="0" hangingPunct="0"/>
            <a:r>
              <a:rPr lang="cs-CZ" sz="2200" b="1" cap="all" dirty="0">
                <a:solidFill>
                  <a:srgbClr val="223970"/>
                </a:solidFill>
              </a:rPr>
              <a:t> </a:t>
            </a:r>
            <a:r>
              <a:rPr lang="cs-CZ" sz="2200" dirty="0">
                <a:hlinkClick r:id="rId4"/>
              </a:rPr>
              <a:t>sona.kolarova@fno.cz</a:t>
            </a:r>
            <a:r>
              <a:rPr lang="cs-CZ" sz="2200" dirty="0"/>
              <a:t>           </a:t>
            </a:r>
          </a:p>
          <a:p>
            <a:pPr defTabSz="2427774" eaLnBrk="0" hangingPunct="0"/>
            <a:r>
              <a:rPr lang="cs-CZ" sz="2200" dirty="0"/>
              <a:t>+420 59 737 4023</a:t>
            </a:r>
          </a:p>
          <a:p>
            <a:pPr defTabSz="2427774" eaLnBrk="0" hangingPunct="0"/>
            <a:endParaRPr lang="en-US" dirty="0"/>
          </a:p>
          <a:p>
            <a:pPr defTabSz="2427774" eaLnBrk="0" hangingPunct="0"/>
            <a:r>
              <a:rPr lang="cs-CZ" sz="2200" b="1" cap="all" dirty="0">
                <a:solidFill>
                  <a:srgbClr val="223970"/>
                </a:solidFill>
              </a:rPr>
              <a:t>QR kód posteru                                                          </a:t>
            </a:r>
          </a:p>
        </p:txBody>
      </p:sp>
      <p:pic>
        <p:nvPicPr>
          <p:cNvPr id="1026" name="Picture 2" descr="https://intra.fno.cz/utvary/reditel/kr/VerejneDokumenty/ppt/logo_FN_Ostrava/logo_FNO_format_jpg/fno2-1.jpg">
            <a:extLst>
              <a:ext uri="{FF2B5EF4-FFF2-40B4-BE49-F238E27FC236}">
                <a16:creationId xmlns:a16="http://schemas.microsoft.com/office/drawing/2014/main" id="{E90B751C-BAD2-4680-B982-EAFAE4C4686D}"/>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771379" y="353902"/>
            <a:ext cx="2089406" cy="2605249"/>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2">
            <a:extLst>
              <a:ext uri="{FF2B5EF4-FFF2-40B4-BE49-F238E27FC236}">
                <a16:creationId xmlns:a16="http://schemas.microsoft.com/office/drawing/2014/main" id="{306EC997-B59E-A3C0-6DFC-1EED6808E8BB}"/>
              </a:ext>
            </a:extLst>
          </p:cNvPr>
          <p:cNvSpPr>
            <a:spLocks noChangeAspect="1" noChangeArrowheads="1"/>
          </p:cNvSpPr>
          <p:nvPr/>
        </p:nvSpPr>
        <p:spPr bwMode="auto">
          <a:xfrm>
            <a:off x="14984413" y="212486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1" name="TextovéPole 10">
            <a:extLst>
              <a:ext uri="{FF2B5EF4-FFF2-40B4-BE49-F238E27FC236}">
                <a16:creationId xmlns:a16="http://schemas.microsoft.com/office/drawing/2014/main" id="{02665616-C25F-432A-A979-AD089003B654}"/>
              </a:ext>
            </a:extLst>
          </p:cNvPr>
          <p:cNvSpPr txBox="1"/>
          <p:nvPr/>
        </p:nvSpPr>
        <p:spPr>
          <a:xfrm>
            <a:off x="14938280" y="27529361"/>
            <a:ext cx="14667697" cy="9610433"/>
          </a:xfrm>
          <a:prstGeom prst="rect">
            <a:avLst/>
          </a:prstGeom>
          <a:noFill/>
          <a:ln>
            <a:solidFill>
              <a:srgbClr val="7030A0"/>
            </a:solidFill>
          </a:ln>
        </p:spPr>
        <p:txBody>
          <a:bodyPr wrap="square" rtlCol="0">
            <a:spAutoFit/>
          </a:bodyPr>
          <a:lstStyle/>
          <a:p>
            <a:r>
              <a:rPr lang="cs-CZ" sz="3200" b="1" dirty="0">
                <a:solidFill>
                  <a:srgbClr val="FF00FF"/>
                </a:solidFill>
              </a:rPr>
              <a:t>Kazuistika 2</a:t>
            </a:r>
          </a:p>
          <a:p>
            <a:pPr algn="just"/>
            <a:r>
              <a:rPr lang="cs-CZ" sz="3200" b="1" u="sng" dirty="0"/>
              <a:t>Žena (1950) </a:t>
            </a:r>
          </a:p>
          <a:p>
            <a:pPr algn="just"/>
            <a:r>
              <a:rPr lang="cs-CZ" sz="2400" dirty="0"/>
              <a:t>Pacientka s nově diagnostikovaný adenokarcinom žaludku III.–IV. stádia. Vzhledem k nálezu mnohočetných ložisek</a:t>
            </a:r>
            <a:br>
              <a:rPr lang="cs-CZ" sz="2400" dirty="0"/>
            </a:br>
            <a:r>
              <a:rPr lang="cs-CZ" sz="2400" dirty="0"/>
              <a:t> v hrudní a lumbosakrální páteři </a:t>
            </a:r>
            <a:r>
              <a:rPr lang="cs-CZ" sz="2400" dirty="0" err="1"/>
              <a:t>suspekce</a:t>
            </a:r>
            <a:r>
              <a:rPr lang="cs-CZ" sz="2400" dirty="0"/>
              <a:t> na nádorovou generalizaci. Pacientka podstoupila v minulosti opakované neurochirurgické zákroky v oblasti páteře z důvodu degenerativních změn. </a:t>
            </a:r>
          </a:p>
          <a:p>
            <a:pPr algn="just"/>
            <a:r>
              <a:rPr lang="cs-CZ" sz="2400" dirty="0"/>
              <a:t>Subjektivní obtíže: výrazná bolest bederní páteře vystřelující do celé délky obou dolních končetin, nechutenství, slabost.</a:t>
            </a:r>
          </a:p>
          <a:p>
            <a:pPr algn="just"/>
            <a:r>
              <a:rPr lang="cs-CZ" sz="2400" dirty="0"/>
              <a:t>Následující </a:t>
            </a:r>
            <a:r>
              <a:rPr lang="sv-SE" sz="2400" dirty="0"/>
              <a:t>den provedena punkce kostní dřeně.</a:t>
            </a:r>
            <a:r>
              <a:rPr lang="cs-CZ" sz="2400" dirty="0"/>
              <a:t> </a:t>
            </a:r>
          </a:p>
          <a:p>
            <a:r>
              <a:rPr lang="cs-CZ" sz="2400" dirty="0"/>
              <a:t>                                                                            </a:t>
            </a:r>
          </a:p>
          <a:p>
            <a:r>
              <a:rPr lang="cs-CZ" sz="2800" b="1" dirty="0"/>
              <a:t>Nález KD:</a:t>
            </a:r>
          </a:p>
          <a:p>
            <a:r>
              <a:rPr lang="cs-CZ" sz="2400" dirty="0"/>
              <a:t>Suspektní buňky s kulatým, oválným i ledvinovitým tvarem jádra, hutným jaderným chromatinem, ojediněle slabě zřetelnými nukleoly, s bazofilní, neohraničenou cytoplazmou, ojediněle vybíhající  v nepravidelné výběžky. </a:t>
            </a:r>
            <a:r>
              <a:rPr lang="cs-CZ" sz="1400" dirty="0"/>
              <a:t>(zvětšeno 1000x) </a:t>
            </a:r>
          </a:p>
          <a:p>
            <a:endParaRPr lang="cs-CZ" sz="2400" dirty="0"/>
          </a:p>
          <a:p>
            <a:endParaRPr lang="cs-CZ" sz="3200" dirty="0"/>
          </a:p>
          <a:p>
            <a:endParaRPr lang="cs-CZ" sz="3200" dirty="0"/>
          </a:p>
          <a:p>
            <a:endParaRPr lang="cs-CZ" sz="3200" dirty="0"/>
          </a:p>
          <a:p>
            <a:endParaRPr lang="cs-CZ" sz="3200" dirty="0"/>
          </a:p>
          <a:p>
            <a:endParaRPr lang="cs-CZ" sz="3200" dirty="0"/>
          </a:p>
          <a:p>
            <a:endParaRPr lang="cs-CZ" sz="3200" dirty="0"/>
          </a:p>
          <a:p>
            <a:endParaRPr lang="cs-CZ" sz="2400" dirty="0"/>
          </a:p>
          <a:p>
            <a:r>
              <a:rPr lang="cs-CZ" sz="2400" dirty="0"/>
              <a:t>Po absolvování radioterapie bylo na základě onkologického hlediska  a stavu pacientky doporučeno podávání pouze symptomatické terapie. </a:t>
            </a:r>
          </a:p>
        </p:txBody>
      </p:sp>
      <p:sp>
        <p:nvSpPr>
          <p:cNvPr id="21" name="TextovéPole 20">
            <a:extLst>
              <a:ext uri="{FF2B5EF4-FFF2-40B4-BE49-F238E27FC236}">
                <a16:creationId xmlns:a16="http://schemas.microsoft.com/office/drawing/2014/main" id="{3BF31675-6E2D-44BB-9640-B042995D78A8}"/>
              </a:ext>
            </a:extLst>
          </p:cNvPr>
          <p:cNvSpPr txBox="1"/>
          <p:nvPr/>
        </p:nvSpPr>
        <p:spPr>
          <a:xfrm>
            <a:off x="552665" y="27506388"/>
            <a:ext cx="14191228" cy="9633406"/>
          </a:xfrm>
          <a:prstGeom prst="rect">
            <a:avLst/>
          </a:prstGeom>
          <a:noFill/>
          <a:ln>
            <a:solidFill>
              <a:srgbClr val="7030A0"/>
            </a:solidFill>
          </a:ln>
        </p:spPr>
        <p:txBody>
          <a:bodyPr wrap="square" rtlCol="0">
            <a:spAutoFit/>
          </a:bodyPr>
          <a:lstStyle/>
          <a:p>
            <a:r>
              <a:rPr lang="cs-CZ" sz="3200" b="1" dirty="0">
                <a:solidFill>
                  <a:srgbClr val="FF00FF"/>
                </a:solidFill>
              </a:rPr>
              <a:t>Kazuistika 1</a:t>
            </a:r>
          </a:p>
          <a:p>
            <a:r>
              <a:rPr lang="cs-CZ" sz="3200" b="1" u="sng" dirty="0"/>
              <a:t>Muž (1953) </a:t>
            </a:r>
          </a:p>
          <a:p>
            <a:pPr algn="just"/>
            <a:r>
              <a:rPr lang="cs-CZ" sz="2400" dirty="0"/>
              <a:t>Pacient přeložen do FNO z interního oddělení spádové nemocnice pro došetření náhlého váhového úbytku, nechutenství a bolesti LS páteře za účelem vyloučení lymfomu. Požadováno provedení biopsie nalezeného ložiska s následnou histologií.  Dle ultrasonografie břicha nález suspektní </a:t>
            </a:r>
            <a:r>
              <a:rPr lang="cs-CZ" sz="2400" dirty="0" err="1"/>
              <a:t>paraaortální</a:t>
            </a:r>
            <a:r>
              <a:rPr lang="cs-CZ" sz="2400" dirty="0"/>
              <a:t> lymfadenopatie. </a:t>
            </a:r>
          </a:p>
          <a:p>
            <a:pPr algn="just"/>
            <a:r>
              <a:rPr lang="cs-CZ" sz="2400" dirty="0"/>
              <a:t>Subjektivní obtíže: narůstající slabost, únava, bolest v oblasti bederní páteře a obou tříslech, silné nechutenství, váhový úbytek 13 kg a noční pocení. Bolest přítomna i při změně polohy. </a:t>
            </a:r>
          </a:p>
          <a:p>
            <a:pPr algn="just"/>
            <a:r>
              <a:rPr lang="cs-CZ" sz="2400" dirty="0"/>
              <a:t>Následující den provedeno </a:t>
            </a:r>
            <a:r>
              <a:rPr lang="cs-CZ" sz="2400" dirty="0" err="1"/>
              <a:t>stagingové</a:t>
            </a:r>
            <a:r>
              <a:rPr lang="cs-CZ" sz="2400" dirty="0"/>
              <a:t> CT krku, plic, břicha a pánve. Zde nález suspektního metastatického </a:t>
            </a:r>
            <a:r>
              <a:rPr lang="cs-CZ" sz="2400" dirty="0" err="1"/>
              <a:t>mnoholožiskového</a:t>
            </a:r>
            <a:r>
              <a:rPr lang="cs-CZ" sz="2400" dirty="0"/>
              <a:t> postižení jater. Tentýž den pak provedena punkce kostní dřeně.</a:t>
            </a:r>
          </a:p>
          <a:p>
            <a:r>
              <a:rPr lang="cs-CZ" sz="2400" dirty="0"/>
              <a:t> </a:t>
            </a:r>
          </a:p>
          <a:p>
            <a:r>
              <a:rPr lang="cs-CZ" sz="2800" b="1" dirty="0"/>
              <a:t>Nález KD:</a:t>
            </a:r>
          </a:p>
          <a:p>
            <a:r>
              <a:rPr lang="cs-CZ" sz="2400" dirty="0"/>
              <a:t>Suspektní buňky velké velikosti s oválným či nepravidelným tvarem jádra, se středně kondenzovaným jaderným chromatinem, výraznými nukleoly a slabě bazofilní, neohraničenou cytoplazmou, ojediněle obsahující bazofilní granula či drobné vakuoly. </a:t>
            </a:r>
            <a:r>
              <a:rPr lang="cs-CZ" sz="1400" dirty="0"/>
              <a:t>(zvětšeno 1000x) </a:t>
            </a:r>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r>
              <a:rPr lang="cs-CZ" sz="2400" dirty="0"/>
              <a:t>Pacient s výsledky z histologie (karcinom střeva) a s indikaci ke </a:t>
            </a:r>
            <a:r>
              <a:rPr lang="cs-CZ" sz="2400" dirty="0" err="1"/>
              <a:t>kolonoskopickému</a:t>
            </a:r>
            <a:r>
              <a:rPr lang="cs-CZ" sz="2400" dirty="0"/>
              <a:t> vyšetření předán zpět do péče ve spádové nemocnici.</a:t>
            </a:r>
          </a:p>
        </p:txBody>
      </p:sp>
      <p:pic>
        <p:nvPicPr>
          <p:cNvPr id="16" name="Obrázek 15">
            <a:extLst>
              <a:ext uri="{FF2B5EF4-FFF2-40B4-BE49-F238E27FC236}">
                <a16:creationId xmlns:a16="http://schemas.microsoft.com/office/drawing/2014/main" id="{259AD350-B15C-4D00-95E1-166E6B38A93F}"/>
              </a:ext>
            </a:extLst>
          </p:cNvPr>
          <p:cNvPicPr>
            <a:picLocks noChangeAspect="1"/>
          </p:cNvPicPr>
          <p:nvPr/>
        </p:nvPicPr>
        <p:blipFill rotWithShape="1">
          <a:blip r:embed="rId6"/>
          <a:srcRect t="54006" r="122"/>
          <a:stretch/>
        </p:blipFill>
        <p:spPr>
          <a:xfrm>
            <a:off x="7800812" y="14948199"/>
            <a:ext cx="2441557" cy="2043257"/>
          </a:xfrm>
          <a:prstGeom prst="rect">
            <a:avLst/>
          </a:prstGeom>
        </p:spPr>
      </p:pic>
      <p:pic>
        <p:nvPicPr>
          <p:cNvPr id="20" name="Obrázek 19">
            <a:extLst>
              <a:ext uri="{FF2B5EF4-FFF2-40B4-BE49-F238E27FC236}">
                <a16:creationId xmlns:a16="http://schemas.microsoft.com/office/drawing/2014/main" id="{6483D872-1061-44E4-9CE1-B588DFC999E6}"/>
              </a:ext>
            </a:extLst>
          </p:cNvPr>
          <p:cNvPicPr>
            <a:picLocks noChangeAspect="1"/>
          </p:cNvPicPr>
          <p:nvPr/>
        </p:nvPicPr>
        <p:blipFill rotWithShape="1">
          <a:blip r:embed="rId6"/>
          <a:srcRect b="53856"/>
          <a:stretch/>
        </p:blipFill>
        <p:spPr>
          <a:xfrm>
            <a:off x="3401043" y="14948199"/>
            <a:ext cx="2368860" cy="1986452"/>
          </a:xfrm>
          <a:prstGeom prst="rect">
            <a:avLst/>
          </a:prstGeom>
        </p:spPr>
      </p:pic>
      <p:pic>
        <p:nvPicPr>
          <p:cNvPr id="28" name="Obrázek 27">
            <a:extLst>
              <a:ext uri="{FF2B5EF4-FFF2-40B4-BE49-F238E27FC236}">
                <a16:creationId xmlns:a16="http://schemas.microsoft.com/office/drawing/2014/main" id="{B3B4185B-EC86-433E-837C-8EE2655403D4}"/>
              </a:ext>
            </a:extLst>
          </p:cNvPr>
          <p:cNvPicPr>
            <a:picLocks noChangeAspect="1"/>
          </p:cNvPicPr>
          <p:nvPr/>
        </p:nvPicPr>
        <p:blipFill>
          <a:blip r:embed="rId7"/>
          <a:stretch>
            <a:fillRect/>
          </a:stretch>
        </p:blipFill>
        <p:spPr>
          <a:xfrm>
            <a:off x="14743894" y="10918934"/>
            <a:ext cx="4947617" cy="3154458"/>
          </a:xfrm>
          <a:prstGeom prst="rect">
            <a:avLst/>
          </a:prstGeom>
        </p:spPr>
      </p:pic>
      <p:pic>
        <p:nvPicPr>
          <p:cNvPr id="29" name="Obrázek 28">
            <a:extLst>
              <a:ext uri="{FF2B5EF4-FFF2-40B4-BE49-F238E27FC236}">
                <a16:creationId xmlns:a16="http://schemas.microsoft.com/office/drawing/2014/main" id="{B6ECEE0A-787C-4DAB-A48D-E5ED8210BC4E}"/>
              </a:ext>
            </a:extLst>
          </p:cNvPr>
          <p:cNvPicPr>
            <a:picLocks noChangeAspect="1"/>
          </p:cNvPicPr>
          <p:nvPr/>
        </p:nvPicPr>
        <p:blipFill>
          <a:blip r:embed="rId8"/>
          <a:stretch>
            <a:fillRect/>
          </a:stretch>
        </p:blipFill>
        <p:spPr>
          <a:xfrm>
            <a:off x="24443447" y="10918934"/>
            <a:ext cx="4993000" cy="3188976"/>
          </a:xfrm>
          <a:prstGeom prst="rect">
            <a:avLst/>
          </a:prstGeom>
        </p:spPr>
      </p:pic>
      <p:pic>
        <p:nvPicPr>
          <p:cNvPr id="30" name="Obrázek 29">
            <a:extLst>
              <a:ext uri="{FF2B5EF4-FFF2-40B4-BE49-F238E27FC236}">
                <a16:creationId xmlns:a16="http://schemas.microsoft.com/office/drawing/2014/main" id="{C8DBBBD6-0B22-46D7-AC86-30E0D06B9DE1}"/>
              </a:ext>
            </a:extLst>
          </p:cNvPr>
          <p:cNvPicPr>
            <a:picLocks noChangeAspect="1"/>
          </p:cNvPicPr>
          <p:nvPr/>
        </p:nvPicPr>
        <p:blipFill>
          <a:blip r:embed="rId9"/>
          <a:stretch>
            <a:fillRect/>
          </a:stretch>
        </p:blipFill>
        <p:spPr>
          <a:xfrm>
            <a:off x="19480392" y="10967794"/>
            <a:ext cx="4963599" cy="3149466"/>
          </a:xfrm>
          <a:prstGeom prst="rect">
            <a:avLst/>
          </a:prstGeom>
        </p:spPr>
      </p:pic>
      <p:pic>
        <p:nvPicPr>
          <p:cNvPr id="31" name="Obrázek 30">
            <a:extLst>
              <a:ext uri="{FF2B5EF4-FFF2-40B4-BE49-F238E27FC236}">
                <a16:creationId xmlns:a16="http://schemas.microsoft.com/office/drawing/2014/main" id="{36BFB362-B850-4988-9EF0-A8B267142F36}"/>
              </a:ext>
            </a:extLst>
          </p:cNvPr>
          <p:cNvPicPr>
            <a:picLocks noChangeAspect="1"/>
          </p:cNvPicPr>
          <p:nvPr/>
        </p:nvPicPr>
        <p:blipFill>
          <a:blip r:embed="rId10"/>
          <a:stretch>
            <a:fillRect/>
          </a:stretch>
        </p:blipFill>
        <p:spPr>
          <a:xfrm>
            <a:off x="14972976" y="14676033"/>
            <a:ext cx="4718535" cy="3122432"/>
          </a:xfrm>
          <a:prstGeom prst="rect">
            <a:avLst/>
          </a:prstGeom>
        </p:spPr>
      </p:pic>
      <p:sp>
        <p:nvSpPr>
          <p:cNvPr id="38" name="Rectangle 26">
            <a:extLst>
              <a:ext uri="{FF2B5EF4-FFF2-40B4-BE49-F238E27FC236}">
                <a16:creationId xmlns:a16="http://schemas.microsoft.com/office/drawing/2014/main" id="{D827FEC0-973F-4A26-98B4-59B114D140EB}"/>
              </a:ext>
            </a:extLst>
          </p:cNvPr>
          <p:cNvSpPr>
            <a:spLocks noChangeArrowheads="1"/>
          </p:cNvSpPr>
          <p:nvPr/>
        </p:nvSpPr>
        <p:spPr bwMode="auto">
          <a:xfrm>
            <a:off x="608077" y="18205320"/>
            <a:ext cx="28962089" cy="8902153"/>
          </a:xfrm>
          <a:prstGeom prst="rect">
            <a:avLst/>
          </a:prstGeom>
          <a:solidFill>
            <a:schemeClr val="bg1"/>
          </a:solidFill>
          <a:ln w="25400">
            <a:solidFill>
              <a:schemeClr val="accent1"/>
            </a:solidFill>
          </a:ln>
          <a:effectLst/>
        </p:spPr>
        <p:txBody>
          <a:bodyPr lIns="360000" tIns="360000" rIns="360000" bIns="36000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2427774" eaLnBrk="0" hangingPunct="0"/>
            <a:r>
              <a:rPr lang="cs-CZ" sz="4000" b="1" cap="all" dirty="0">
                <a:solidFill>
                  <a:srgbClr val="223970"/>
                </a:solidFill>
              </a:rPr>
              <a:t>Morfologická dokumentace</a:t>
            </a:r>
          </a:p>
          <a:p>
            <a:pPr defTabSz="2427774" eaLnBrk="0" hangingPunct="0"/>
            <a:endParaRPr lang="cs-CZ" sz="4000" dirty="0">
              <a:ln w="0"/>
              <a:effectLst>
                <a:outerShdw blurRad="38100" dist="19050" dir="2700000" algn="tl" rotWithShape="0">
                  <a:schemeClr val="dk1">
                    <a:alpha val="40000"/>
                  </a:schemeClr>
                </a:outerShdw>
              </a:effectLst>
            </a:endParaRPr>
          </a:p>
          <a:p>
            <a:pPr algn="just"/>
            <a:r>
              <a:rPr lang="cs-CZ" sz="3200" b="1" dirty="0">
                <a:ln w="0"/>
              </a:rPr>
              <a:t>Klíčové morfologické znaky</a:t>
            </a:r>
          </a:p>
          <a:p>
            <a:pPr marL="457200" indent="-457200" algn="just">
              <a:buFont typeface="Arial" panose="020B0604020202020204" pitchFamily="34" charset="0"/>
              <a:buChar char="•"/>
            </a:pPr>
            <a:r>
              <a:rPr lang="cs-CZ" sz="2400" dirty="0">
                <a:ln w="0"/>
              </a:rPr>
              <a:t>polymorfie velikosti buněk i tvaru jader </a:t>
            </a:r>
          </a:p>
          <a:p>
            <a:pPr marL="457200" indent="-457200" algn="just">
              <a:buFont typeface="Arial" panose="020B0604020202020204" pitchFamily="34" charset="0"/>
              <a:buChar char="•"/>
            </a:pPr>
            <a:r>
              <a:rPr lang="cs-CZ" sz="2400" dirty="0">
                <a:ln w="0"/>
              </a:rPr>
              <a:t>vyšší N/C poměr</a:t>
            </a:r>
          </a:p>
          <a:p>
            <a:pPr marL="457200" indent="-457200" algn="just">
              <a:buFont typeface="Arial" panose="020B0604020202020204" pitchFamily="34" charset="0"/>
              <a:buChar char="•"/>
            </a:pPr>
            <a:r>
              <a:rPr lang="cs-CZ" sz="2400" dirty="0">
                <a:ln w="0"/>
              </a:rPr>
              <a:t>jemně zrnitý až hutný jaderný chromatin</a:t>
            </a:r>
          </a:p>
          <a:p>
            <a:pPr marL="457200" indent="-457200" algn="just">
              <a:buFont typeface="Arial" panose="020B0604020202020204" pitchFamily="34" charset="0"/>
              <a:buChar char="•"/>
            </a:pPr>
            <a:r>
              <a:rPr lang="cs-CZ" sz="2400" dirty="0">
                <a:ln w="0"/>
              </a:rPr>
              <a:t>méně či více viditelná jadérka</a:t>
            </a:r>
          </a:p>
          <a:p>
            <a:pPr marL="457200" indent="-457200" algn="just">
              <a:buFont typeface="Arial" panose="020B0604020202020204" pitchFamily="34" charset="0"/>
              <a:buChar char="•"/>
            </a:pPr>
            <a:r>
              <a:rPr lang="cs-CZ" sz="2400" dirty="0">
                <a:ln w="0"/>
              </a:rPr>
              <a:t>neohraničená, světle až středně bazofilní cytoplazma</a:t>
            </a:r>
          </a:p>
          <a:p>
            <a:pPr marL="457200" indent="-457200" algn="just">
              <a:buFont typeface="Arial" panose="020B0604020202020204" pitchFamily="34" charset="0"/>
              <a:buChar char="•"/>
            </a:pPr>
            <a:r>
              <a:rPr lang="cs-CZ" sz="2400" dirty="0" err="1">
                <a:ln w="0"/>
              </a:rPr>
              <a:t>vakuolizace</a:t>
            </a:r>
            <a:r>
              <a:rPr lang="cs-CZ" sz="2400" dirty="0">
                <a:ln w="0"/>
              </a:rPr>
              <a:t>, ojediněle až pěnovitý vzhled cytoplazmy</a:t>
            </a:r>
          </a:p>
          <a:p>
            <a:pPr marL="457200" indent="-457200" algn="just">
              <a:buFont typeface="Arial" panose="020B0604020202020204" pitchFamily="34" charset="0"/>
              <a:buChar char="•"/>
            </a:pPr>
            <a:r>
              <a:rPr lang="cs-CZ" sz="2400" dirty="0">
                <a:ln w="0"/>
              </a:rPr>
              <a:t>případně granulace</a:t>
            </a:r>
          </a:p>
          <a:p>
            <a:pPr marL="457200" indent="-457200" algn="just">
              <a:buFont typeface="Arial" panose="020B0604020202020204" pitchFamily="34" charset="0"/>
              <a:buChar char="•"/>
            </a:pPr>
            <a:r>
              <a:rPr lang="cs-CZ" sz="2400" dirty="0">
                <a:ln w="0"/>
              </a:rPr>
              <a:t>četné rozpadlé buňky</a:t>
            </a:r>
          </a:p>
          <a:p>
            <a:pPr algn="just"/>
            <a:endParaRPr lang="cs-CZ" sz="2400" dirty="0">
              <a:ln w="0"/>
              <a:effectLst>
                <a:outerShdw blurRad="38100" dist="19050" dir="2700000" algn="tl" rotWithShape="0">
                  <a:schemeClr val="dk1">
                    <a:alpha val="40000"/>
                  </a:schemeClr>
                </a:outerShdw>
              </a:effectLst>
            </a:endParaRPr>
          </a:p>
          <a:p>
            <a:pPr algn="just"/>
            <a:r>
              <a:rPr lang="cs-CZ" sz="3200" b="1" dirty="0">
                <a:ln w="0"/>
              </a:rPr>
              <a:t>Výskyt v KD: </a:t>
            </a:r>
          </a:p>
          <a:p>
            <a:pPr marL="457200" indent="-457200" algn="just">
              <a:buFont typeface="Arial" panose="020B0604020202020204" pitchFamily="34" charset="0"/>
              <a:buChar char="•"/>
            </a:pPr>
            <a:r>
              <a:rPr lang="cs-CZ" sz="2400" dirty="0">
                <a:ln w="0"/>
              </a:rPr>
              <a:t>samostatně</a:t>
            </a:r>
          </a:p>
          <a:p>
            <a:pPr marL="457200" indent="-457200" algn="just">
              <a:buFont typeface="Arial" panose="020B0604020202020204" pitchFamily="34" charset="0"/>
              <a:buChar char="•"/>
            </a:pPr>
            <a:r>
              <a:rPr lang="cs-CZ" sz="2400" dirty="0">
                <a:ln w="0"/>
              </a:rPr>
              <a:t>v trsech - tzv. rozetách</a:t>
            </a:r>
            <a:endParaRPr lang="cs-CZ" sz="3200" dirty="0">
              <a:ln w="0"/>
              <a:effectLst>
                <a:outerShdw blurRad="38100" dist="19050" dir="2700000" algn="tl" rotWithShape="0">
                  <a:schemeClr val="dk1">
                    <a:alpha val="40000"/>
                  </a:schemeClr>
                </a:outerShdw>
              </a:effectLst>
            </a:endParaRPr>
          </a:p>
          <a:p>
            <a:pPr algn="just"/>
            <a:endParaRPr lang="cs-CZ" sz="3200" dirty="0">
              <a:ln w="0"/>
              <a:effectLst>
                <a:outerShdw blurRad="38100" dist="19050" dir="2700000" algn="tl" rotWithShape="0">
                  <a:schemeClr val="dk1">
                    <a:alpha val="40000"/>
                  </a:schemeClr>
                </a:outerShdw>
              </a:effectLst>
            </a:endParaRPr>
          </a:p>
          <a:p>
            <a:r>
              <a:rPr lang="cs-CZ" sz="3200" dirty="0">
                <a:ln w="0"/>
                <a:effectLst>
                  <a:outerShdw blurRad="38100" dist="19050" dir="2700000" algn="tl" rotWithShape="0">
                    <a:schemeClr val="dk1">
                      <a:alpha val="40000"/>
                    </a:schemeClr>
                  </a:outerShdw>
                </a:effectLst>
              </a:rPr>
              <a:t>                 </a:t>
            </a:r>
            <a:endParaRPr lang="cs-CZ" sz="2000" dirty="0">
              <a:ln w="0"/>
              <a:effectLst>
                <a:outerShdw blurRad="38100" dist="19050" dir="2700000" algn="tl" rotWithShape="0">
                  <a:schemeClr val="dk1">
                    <a:alpha val="40000"/>
                  </a:schemeClr>
                </a:outerShdw>
              </a:effectLst>
            </a:endParaRPr>
          </a:p>
          <a:p>
            <a:pPr marL="742950" indent="-742950"/>
            <a:r>
              <a:rPr lang="cs-CZ" sz="3000" dirty="0">
                <a:ln w="0"/>
                <a:effectLst>
                  <a:outerShdw blurRad="38100" dist="19050" dir="2700000" algn="tl" rotWithShape="0">
                    <a:schemeClr val="dk1">
                      <a:alpha val="40000"/>
                    </a:schemeClr>
                  </a:outerShdw>
                </a:effectLst>
              </a:rPr>
              <a:t>                        </a:t>
            </a:r>
            <a:endParaRPr lang="en-US" sz="3600" dirty="0">
              <a:ln w="0"/>
              <a:effectLst>
                <a:outerShdw blurRad="38100" dist="19050" dir="2700000" algn="tl" rotWithShape="0">
                  <a:schemeClr val="dk1">
                    <a:alpha val="40000"/>
                  </a:schemeClr>
                </a:outerShdw>
              </a:effectLst>
            </a:endParaRPr>
          </a:p>
          <a:p>
            <a:endParaRPr lang="cs-CZ" sz="3600" dirty="0">
              <a:ln w="0"/>
              <a:effectLst>
                <a:outerShdw blurRad="38100" dist="19050" dir="2700000" algn="tl" rotWithShape="0">
                  <a:schemeClr val="dk1">
                    <a:alpha val="40000"/>
                  </a:schemeClr>
                </a:outerShdw>
              </a:effectLst>
            </a:endParaRPr>
          </a:p>
          <a:p>
            <a:r>
              <a:rPr lang="cs-CZ" sz="3600" dirty="0">
                <a:ln w="0"/>
                <a:effectLst>
                  <a:outerShdw blurRad="38100" dist="19050" dir="2700000" algn="tl" rotWithShape="0">
                    <a:schemeClr val="dk1">
                      <a:alpha val="40000"/>
                    </a:schemeClr>
                  </a:outerShdw>
                </a:effectLst>
              </a:rPr>
              <a:t>  </a:t>
            </a:r>
          </a:p>
          <a:p>
            <a:pPr marL="571500" indent="-571500" defTabSz="2427774" eaLnBrk="0" hangingPunct="0"/>
            <a:endParaRPr lang="en-US" sz="3600" dirty="0">
              <a:ln w="0"/>
              <a:effectLst>
                <a:outerShdw blurRad="38100" dist="19050" dir="2700000" algn="tl" rotWithShape="0">
                  <a:schemeClr val="dk1">
                    <a:alpha val="40000"/>
                  </a:schemeClr>
                </a:outerShdw>
              </a:effectLst>
            </a:endParaRPr>
          </a:p>
        </p:txBody>
      </p:sp>
      <p:pic>
        <p:nvPicPr>
          <p:cNvPr id="37" name="Obrázek 36">
            <a:extLst>
              <a:ext uri="{FF2B5EF4-FFF2-40B4-BE49-F238E27FC236}">
                <a16:creationId xmlns:a16="http://schemas.microsoft.com/office/drawing/2014/main" id="{7232DA98-DDBD-4742-AE48-8EC60585B297}"/>
              </a:ext>
            </a:extLst>
          </p:cNvPr>
          <p:cNvPicPr>
            <a:picLocks noChangeAspect="1"/>
          </p:cNvPicPr>
          <p:nvPr/>
        </p:nvPicPr>
        <p:blipFill>
          <a:blip r:embed="rId11"/>
          <a:stretch>
            <a:fillRect/>
          </a:stretch>
        </p:blipFill>
        <p:spPr>
          <a:xfrm>
            <a:off x="8866351" y="18699571"/>
            <a:ext cx="4371733" cy="34328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6" name="Obrázek 45">
            <a:extLst>
              <a:ext uri="{FF2B5EF4-FFF2-40B4-BE49-F238E27FC236}">
                <a16:creationId xmlns:a16="http://schemas.microsoft.com/office/drawing/2014/main" id="{BEE98A11-B453-4973-8F89-5ED4877ECDA2}"/>
              </a:ext>
            </a:extLst>
          </p:cNvPr>
          <p:cNvPicPr>
            <a:picLocks noChangeAspect="1"/>
          </p:cNvPicPr>
          <p:nvPr/>
        </p:nvPicPr>
        <p:blipFill rotWithShape="1">
          <a:blip r:embed="rId12"/>
          <a:srcRect l="24255" t="16090" r="14705" b="18549"/>
          <a:stretch/>
        </p:blipFill>
        <p:spPr>
          <a:xfrm>
            <a:off x="8866351" y="22983266"/>
            <a:ext cx="4410714" cy="33459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8" name="TextovéPole 47">
            <a:extLst>
              <a:ext uri="{FF2B5EF4-FFF2-40B4-BE49-F238E27FC236}">
                <a16:creationId xmlns:a16="http://schemas.microsoft.com/office/drawing/2014/main" id="{EAF2BF05-63EF-47B5-A9CC-BF76B1333070}"/>
              </a:ext>
            </a:extLst>
          </p:cNvPr>
          <p:cNvSpPr txBox="1"/>
          <p:nvPr/>
        </p:nvSpPr>
        <p:spPr>
          <a:xfrm>
            <a:off x="9581438" y="22305347"/>
            <a:ext cx="2941560" cy="584775"/>
          </a:xfrm>
          <a:prstGeom prst="rect">
            <a:avLst/>
          </a:prstGeom>
          <a:noFill/>
        </p:spPr>
        <p:txBody>
          <a:bodyPr wrap="square" rtlCol="0">
            <a:spAutoFit/>
          </a:bodyPr>
          <a:lstStyle/>
          <a:p>
            <a:pPr algn="ctr"/>
            <a:r>
              <a:rPr lang="cs-CZ" dirty="0"/>
              <a:t>Obr. 3: Neuroblastom </a:t>
            </a:r>
          </a:p>
          <a:p>
            <a:pPr algn="ctr"/>
            <a:r>
              <a:rPr lang="cs-CZ" sz="1400" dirty="0"/>
              <a:t>zvětšeno 1000x </a:t>
            </a:r>
          </a:p>
        </p:txBody>
      </p:sp>
      <p:sp>
        <p:nvSpPr>
          <p:cNvPr id="52" name="TextovéPole 51">
            <a:extLst>
              <a:ext uri="{FF2B5EF4-FFF2-40B4-BE49-F238E27FC236}">
                <a16:creationId xmlns:a16="http://schemas.microsoft.com/office/drawing/2014/main" id="{32EE1878-ED9C-46F7-97B4-3507A89D80A5}"/>
              </a:ext>
            </a:extLst>
          </p:cNvPr>
          <p:cNvSpPr txBox="1"/>
          <p:nvPr/>
        </p:nvSpPr>
        <p:spPr>
          <a:xfrm>
            <a:off x="10883056" y="29283689"/>
            <a:ext cx="92366" cy="140813"/>
          </a:xfrm>
          <a:prstGeom prst="rect">
            <a:avLst/>
          </a:prstGeom>
          <a:noFill/>
        </p:spPr>
        <p:txBody>
          <a:bodyPr wrap="square" rtlCol="0">
            <a:spAutoFit/>
          </a:bodyPr>
          <a:lstStyle/>
          <a:p>
            <a:endParaRPr lang="cs-CZ" dirty="0"/>
          </a:p>
        </p:txBody>
      </p:sp>
      <p:sp>
        <p:nvSpPr>
          <p:cNvPr id="58" name="TextovéPole 57">
            <a:extLst>
              <a:ext uri="{FF2B5EF4-FFF2-40B4-BE49-F238E27FC236}">
                <a16:creationId xmlns:a16="http://schemas.microsoft.com/office/drawing/2014/main" id="{DED50837-F718-4861-870C-660C392E6778}"/>
              </a:ext>
            </a:extLst>
          </p:cNvPr>
          <p:cNvSpPr txBox="1"/>
          <p:nvPr/>
        </p:nvSpPr>
        <p:spPr>
          <a:xfrm>
            <a:off x="14552184" y="22261628"/>
            <a:ext cx="3668612" cy="584775"/>
          </a:xfrm>
          <a:prstGeom prst="rect">
            <a:avLst/>
          </a:prstGeom>
          <a:noFill/>
        </p:spPr>
        <p:txBody>
          <a:bodyPr wrap="square" rtlCol="0">
            <a:spAutoFit/>
          </a:bodyPr>
          <a:lstStyle/>
          <a:p>
            <a:r>
              <a:rPr lang="cs-CZ" dirty="0"/>
              <a:t>Obr. 4: Adenokarcinom žaludku</a:t>
            </a:r>
          </a:p>
          <a:p>
            <a:pPr algn="ctr"/>
            <a:r>
              <a:rPr lang="cs-CZ" sz="1400" dirty="0"/>
              <a:t>zvětšeno 1000x </a:t>
            </a:r>
          </a:p>
        </p:txBody>
      </p:sp>
      <p:sp>
        <p:nvSpPr>
          <p:cNvPr id="59" name="TextovéPole 58">
            <a:extLst>
              <a:ext uri="{FF2B5EF4-FFF2-40B4-BE49-F238E27FC236}">
                <a16:creationId xmlns:a16="http://schemas.microsoft.com/office/drawing/2014/main" id="{4C1A238D-9499-4C28-BDF1-D3C4B8B0CF78}"/>
              </a:ext>
            </a:extLst>
          </p:cNvPr>
          <p:cNvSpPr txBox="1"/>
          <p:nvPr/>
        </p:nvSpPr>
        <p:spPr>
          <a:xfrm>
            <a:off x="20030842" y="26456644"/>
            <a:ext cx="2941560" cy="861774"/>
          </a:xfrm>
          <a:prstGeom prst="rect">
            <a:avLst/>
          </a:prstGeom>
          <a:noFill/>
        </p:spPr>
        <p:txBody>
          <a:bodyPr wrap="square" rtlCol="0">
            <a:spAutoFit/>
          </a:bodyPr>
          <a:lstStyle/>
          <a:p>
            <a:pPr algn="ctr"/>
            <a:r>
              <a:rPr lang="cs-CZ" dirty="0"/>
              <a:t>Obr. 9: Karcinom vaječníku</a:t>
            </a:r>
          </a:p>
          <a:p>
            <a:pPr algn="ctr"/>
            <a:r>
              <a:rPr lang="cs-CZ" sz="1400" dirty="0"/>
              <a:t>zvětšeno 1000x </a:t>
            </a:r>
          </a:p>
          <a:p>
            <a:r>
              <a:rPr lang="cs-CZ" dirty="0"/>
              <a:t> </a:t>
            </a:r>
          </a:p>
        </p:txBody>
      </p:sp>
      <p:sp>
        <p:nvSpPr>
          <p:cNvPr id="60" name="TextovéPole 59">
            <a:extLst>
              <a:ext uri="{FF2B5EF4-FFF2-40B4-BE49-F238E27FC236}">
                <a16:creationId xmlns:a16="http://schemas.microsoft.com/office/drawing/2014/main" id="{57F6900A-800D-4003-AD2C-D4478F917535}"/>
              </a:ext>
            </a:extLst>
          </p:cNvPr>
          <p:cNvSpPr txBox="1"/>
          <p:nvPr/>
        </p:nvSpPr>
        <p:spPr>
          <a:xfrm>
            <a:off x="19849477" y="22255522"/>
            <a:ext cx="3304290" cy="861774"/>
          </a:xfrm>
          <a:prstGeom prst="rect">
            <a:avLst/>
          </a:prstGeom>
          <a:noFill/>
        </p:spPr>
        <p:txBody>
          <a:bodyPr wrap="square" rtlCol="0">
            <a:spAutoFit/>
          </a:bodyPr>
          <a:lstStyle/>
          <a:p>
            <a:r>
              <a:rPr lang="cs-CZ" dirty="0"/>
              <a:t>Obr. 5 : Adenokarcinom prostaty</a:t>
            </a:r>
          </a:p>
          <a:p>
            <a:pPr algn="ctr"/>
            <a:r>
              <a:rPr lang="cs-CZ" sz="1400" dirty="0"/>
              <a:t>zvětšeno 1000x </a:t>
            </a:r>
          </a:p>
          <a:p>
            <a:r>
              <a:rPr lang="cs-CZ" dirty="0"/>
              <a:t> </a:t>
            </a:r>
          </a:p>
        </p:txBody>
      </p:sp>
      <p:sp>
        <p:nvSpPr>
          <p:cNvPr id="61" name="TextovéPole 60">
            <a:extLst>
              <a:ext uri="{FF2B5EF4-FFF2-40B4-BE49-F238E27FC236}">
                <a16:creationId xmlns:a16="http://schemas.microsoft.com/office/drawing/2014/main" id="{C4DD5607-9704-407C-9E4A-E01E945FB905}"/>
              </a:ext>
            </a:extLst>
          </p:cNvPr>
          <p:cNvSpPr txBox="1"/>
          <p:nvPr/>
        </p:nvSpPr>
        <p:spPr>
          <a:xfrm>
            <a:off x="14552184" y="26467836"/>
            <a:ext cx="2941560" cy="1138773"/>
          </a:xfrm>
          <a:prstGeom prst="rect">
            <a:avLst/>
          </a:prstGeom>
          <a:noFill/>
        </p:spPr>
        <p:txBody>
          <a:bodyPr wrap="square" rtlCol="0">
            <a:spAutoFit/>
          </a:bodyPr>
          <a:lstStyle/>
          <a:p>
            <a:pPr algn="ctr"/>
            <a:r>
              <a:rPr lang="cs-CZ" dirty="0"/>
              <a:t>Obr. 8 : Karcinom plic</a:t>
            </a:r>
          </a:p>
          <a:p>
            <a:pPr algn="ctr"/>
            <a:r>
              <a:rPr lang="cs-CZ" sz="1400" dirty="0"/>
              <a:t>zvětšeno 1000x </a:t>
            </a:r>
          </a:p>
          <a:p>
            <a:endParaRPr lang="cs-CZ" dirty="0"/>
          </a:p>
          <a:p>
            <a:endParaRPr lang="cs-CZ" dirty="0"/>
          </a:p>
        </p:txBody>
      </p:sp>
      <p:sp>
        <p:nvSpPr>
          <p:cNvPr id="62" name="TextovéPole 61">
            <a:extLst>
              <a:ext uri="{FF2B5EF4-FFF2-40B4-BE49-F238E27FC236}">
                <a16:creationId xmlns:a16="http://schemas.microsoft.com/office/drawing/2014/main" id="{8039ED23-E1B7-45BF-884A-7FD6641F1E20}"/>
              </a:ext>
            </a:extLst>
          </p:cNvPr>
          <p:cNvSpPr txBox="1"/>
          <p:nvPr/>
        </p:nvSpPr>
        <p:spPr>
          <a:xfrm>
            <a:off x="9564576" y="26459442"/>
            <a:ext cx="2941560" cy="861774"/>
          </a:xfrm>
          <a:prstGeom prst="rect">
            <a:avLst/>
          </a:prstGeom>
          <a:noFill/>
        </p:spPr>
        <p:txBody>
          <a:bodyPr wrap="square" rtlCol="0">
            <a:spAutoFit/>
          </a:bodyPr>
          <a:lstStyle/>
          <a:p>
            <a:pPr algn="ctr"/>
            <a:r>
              <a:rPr lang="cs-CZ" dirty="0"/>
              <a:t>Obr. 7: Karcinom prsu</a:t>
            </a:r>
          </a:p>
          <a:p>
            <a:pPr algn="ctr"/>
            <a:r>
              <a:rPr lang="cs-CZ" sz="1400" dirty="0"/>
              <a:t>zvětšeno 500x </a:t>
            </a:r>
          </a:p>
          <a:p>
            <a:r>
              <a:rPr lang="cs-CZ" dirty="0"/>
              <a:t> </a:t>
            </a:r>
          </a:p>
        </p:txBody>
      </p:sp>
      <p:pic>
        <p:nvPicPr>
          <p:cNvPr id="55" name="Obrázek 54">
            <a:extLst>
              <a:ext uri="{FF2B5EF4-FFF2-40B4-BE49-F238E27FC236}">
                <a16:creationId xmlns:a16="http://schemas.microsoft.com/office/drawing/2014/main" id="{C7C855F1-2AF9-4C6B-AF7E-AA92B73CB16A}"/>
              </a:ext>
            </a:extLst>
          </p:cNvPr>
          <p:cNvPicPr>
            <a:picLocks noChangeAspect="1"/>
          </p:cNvPicPr>
          <p:nvPr/>
        </p:nvPicPr>
        <p:blipFill rotWithShape="1">
          <a:blip r:embed="rId13"/>
          <a:srcRect l="10983" t="15980" r="17367" b="6306"/>
          <a:stretch/>
        </p:blipFill>
        <p:spPr>
          <a:xfrm>
            <a:off x="4599806" y="24987773"/>
            <a:ext cx="2340193" cy="17678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3" name="Obrázek 62">
            <a:extLst>
              <a:ext uri="{FF2B5EF4-FFF2-40B4-BE49-F238E27FC236}">
                <a16:creationId xmlns:a16="http://schemas.microsoft.com/office/drawing/2014/main" id="{64559C43-51D6-40D0-A768-19216FAC4E78}"/>
              </a:ext>
            </a:extLst>
          </p:cNvPr>
          <p:cNvPicPr>
            <a:picLocks noChangeAspect="1"/>
          </p:cNvPicPr>
          <p:nvPr/>
        </p:nvPicPr>
        <p:blipFill rotWithShape="1">
          <a:blip r:embed="rId14"/>
          <a:srcRect t="13152" r="12473"/>
          <a:stretch/>
        </p:blipFill>
        <p:spPr>
          <a:xfrm>
            <a:off x="1502388" y="24987774"/>
            <a:ext cx="2568739" cy="17640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4" name="Obrázek 1023">
            <a:extLst>
              <a:ext uri="{FF2B5EF4-FFF2-40B4-BE49-F238E27FC236}">
                <a16:creationId xmlns:a16="http://schemas.microsoft.com/office/drawing/2014/main" id="{C99AB3A8-A8B0-4056-9F3B-0842CECC6D92}"/>
              </a:ext>
            </a:extLst>
          </p:cNvPr>
          <p:cNvPicPr>
            <a:picLocks noChangeAspect="1"/>
          </p:cNvPicPr>
          <p:nvPr/>
        </p:nvPicPr>
        <p:blipFill>
          <a:blip r:embed="rId15"/>
          <a:stretch>
            <a:fillRect/>
          </a:stretch>
        </p:blipFill>
        <p:spPr>
          <a:xfrm>
            <a:off x="19024350" y="18755537"/>
            <a:ext cx="4575787" cy="33736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5" name="Obrázek 1024">
            <a:extLst>
              <a:ext uri="{FF2B5EF4-FFF2-40B4-BE49-F238E27FC236}">
                <a16:creationId xmlns:a16="http://schemas.microsoft.com/office/drawing/2014/main" id="{FE37CEBB-6C14-4D43-B391-F4AF59521CA9}"/>
              </a:ext>
            </a:extLst>
          </p:cNvPr>
          <p:cNvPicPr>
            <a:picLocks noChangeAspect="1"/>
          </p:cNvPicPr>
          <p:nvPr/>
        </p:nvPicPr>
        <p:blipFill rotWithShape="1">
          <a:blip r:embed="rId16"/>
          <a:srcRect b="1340"/>
          <a:stretch/>
        </p:blipFill>
        <p:spPr>
          <a:xfrm>
            <a:off x="13805831" y="22975860"/>
            <a:ext cx="4598676" cy="33459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32" name="Obrázek 1031">
            <a:extLst>
              <a:ext uri="{FF2B5EF4-FFF2-40B4-BE49-F238E27FC236}">
                <a16:creationId xmlns:a16="http://schemas.microsoft.com/office/drawing/2014/main" id="{4EA767AA-BACC-40B7-88E4-4DCCA3E347BB}"/>
              </a:ext>
            </a:extLst>
          </p:cNvPr>
          <p:cNvPicPr>
            <a:picLocks noChangeAspect="1"/>
          </p:cNvPicPr>
          <p:nvPr/>
        </p:nvPicPr>
        <p:blipFill>
          <a:blip r:embed="rId17"/>
          <a:stretch>
            <a:fillRect/>
          </a:stretch>
        </p:blipFill>
        <p:spPr>
          <a:xfrm>
            <a:off x="15335327" y="32440704"/>
            <a:ext cx="4463735" cy="32155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33" name="Obrázek 1032">
            <a:extLst>
              <a:ext uri="{FF2B5EF4-FFF2-40B4-BE49-F238E27FC236}">
                <a16:creationId xmlns:a16="http://schemas.microsoft.com/office/drawing/2014/main" id="{9F865708-6AF8-4097-A50F-7418B166D767}"/>
              </a:ext>
            </a:extLst>
          </p:cNvPr>
          <p:cNvPicPr>
            <a:picLocks noChangeAspect="1"/>
          </p:cNvPicPr>
          <p:nvPr/>
        </p:nvPicPr>
        <p:blipFill>
          <a:blip r:embed="rId18"/>
          <a:stretch>
            <a:fillRect/>
          </a:stretch>
        </p:blipFill>
        <p:spPr>
          <a:xfrm>
            <a:off x="25092703" y="32458728"/>
            <a:ext cx="4178813" cy="32155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34" name="Obrázek 1033">
            <a:extLst>
              <a:ext uri="{FF2B5EF4-FFF2-40B4-BE49-F238E27FC236}">
                <a16:creationId xmlns:a16="http://schemas.microsoft.com/office/drawing/2014/main" id="{09E8840B-5F72-4BDA-8048-8DB299E2A731}"/>
              </a:ext>
            </a:extLst>
          </p:cNvPr>
          <p:cNvPicPr>
            <a:picLocks noChangeAspect="1"/>
          </p:cNvPicPr>
          <p:nvPr/>
        </p:nvPicPr>
        <p:blipFill>
          <a:blip r:embed="rId19"/>
          <a:stretch>
            <a:fillRect/>
          </a:stretch>
        </p:blipFill>
        <p:spPr>
          <a:xfrm>
            <a:off x="20236500" y="32458728"/>
            <a:ext cx="4418764" cy="32155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35" name="Obrázek 1034">
            <a:extLst>
              <a:ext uri="{FF2B5EF4-FFF2-40B4-BE49-F238E27FC236}">
                <a16:creationId xmlns:a16="http://schemas.microsoft.com/office/drawing/2014/main" id="{8163B2DD-5D81-48E5-AA6A-495D4C69015F}"/>
              </a:ext>
            </a:extLst>
          </p:cNvPr>
          <p:cNvPicPr>
            <a:picLocks noChangeAspect="1"/>
          </p:cNvPicPr>
          <p:nvPr/>
        </p:nvPicPr>
        <p:blipFill rotWithShape="1">
          <a:blip r:embed="rId20"/>
          <a:srcRect t="1584" r="4164"/>
          <a:stretch/>
        </p:blipFill>
        <p:spPr>
          <a:xfrm>
            <a:off x="24243689" y="18758329"/>
            <a:ext cx="4544524" cy="33736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6" name="TextovéPole 75">
            <a:extLst>
              <a:ext uri="{FF2B5EF4-FFF2-40B4-BE49-F238E27FC236}">
                <a16:creationId xmlns:a16="http://schemas.microsoft.com/office/drawing/2014/main" id="{00E67390-54D5-4093-990E-A011A1B02517}"/>
              </a:ext>
            </a:extLst>
          </p:cNvPr>
          <p:cNvSpPr txBox="1"/>
          <p:nvPr/>
        </p:nvSpPr>
        <p:spPr>
          <a:xfrm>
            <a:off x="25352074" y="26456644"/>
            <a:ext cx="2860894" cy="861774"/>
          </a:xfrm>
          <a:prstGeom prst="rect">
            <a:avLst/>
          </a:prstGeom>
          <a:noFill/>
        </p:spPr>
        <p:txBody>
          <a:bodyPr wrap="square" rtlCol="0">
            <a:spAutoFit/>
          </a:bodyPr>
          <a:lstStyle/>
          <a:p>
            <a:pPr algn="ctr"/>
            <a:r>
              <a:rPr lang="cs-CZ" dirty="0"/>
              <a:t>Obr. 10: Karcinom varlete</a:t>
            </a:r>
          </a:p>
          <a:p>
            <a:pPr algn="ctr"/>
            <a:r>
              <a:rPr lang="cs-CZ" sz="1400" dirty="0"/>
              <a:t>zvětšeno 1000x </a:t>
            </a:r>
          </a:p>
          <a:p>
            <a:endParaRPr lang="cs-CZ" dirty="0"/>
          </a:p>
        </p:txBody>
      </p:sp>
      <p:sp>
        <p:nvSpPr>
          <p:cNvPr id="77" name="TextovéPole 76">
            <a:extLst>
              <a:ext uri="{FF2B5EF4-FFF2-40B4-BE49-F238E27FC236}">
                <a16:creationId xmlns:a16="http://schemas.microsoft.com/office/drawing/2014/main" id="{2298F1D3-18DA-48C3-B931-01A494746AD4}"/>
              </a:ext>
            </a:extLst>
          </p:cNvPr>
          <p:cNvSpPr txBox="1"/>
          <p:nvPr/>
        </p:nvSpPr>
        <p:spPr>
          <a:xfrm>
            <a:off x="24849983" y="22305347"/>
            <a:ext cx="3405638" cy="861774"/>
          </a:xfrm>
          <a:prstGeom prst="rect">
            <a:avLst/>
          </a:prstGeom>
          <a:noFill/>
        </p:spPr>
        <p:txBody>
          <a:bodyPr wrap="square" rtlCol="0">
            <a:spAutoFit/>
          </a:bodyPr>
          <a:lstStyle/>
          <a:p>
            <a:r>
              <a:rPr lang="cs-CZ" dirty="0"/>
              <a:t>Obr. 6 : Karcinom </a:t>
            </a:r>
            <a:r>
              <a:rPr lang="cs-CZ" dirty="0" err="1"/>
              <a:t>retroperitonea</a:t>
            </a:r>
            <a:endParaRPr lang="cs-CZ" dirty="0"/>
          </a:p>
          <a:p>
            <a:pPr algn="ctr"/>
            <a:r>
              <a:rPr lang="cs-CZ" sz="1400" dirty="0"/>
              <a:t>zvětšeno 1000x </a:t>
            </a:r>
          </a:p>
          <a:p>
            <a:endParaRPr lang="cs-CZ" dirty="0"/>
          </a:p>
        </p:txBody>
      </p:sp>
      <p:pic>
        <p:nvPicPr>
          <p:cNvPr id="1036" name="Obrázek 1035">
            <a:extLst>
              <a:ext uri="{FF2B5EF4-FFF2-40B4-BE49-F238E27FC236}">
                <a16:creationId xmlns:a16="http://schemas.microsoft.com/office/drawing/2014/main" id="{1B336628-D28B-4E11-AD05-FA15B8391A15}"/>
              </a:ext>
            </a:extLst>
          </p:cNvPr>
          <p:cNvPicPr>
            <a:picLocks noChangeAspect="1"/>
          </p:cNvPicPr>
          <p:nvPr/>
        </p:nvPicPr>
        <p:blipFill>
          <a:blip r:embed="rId21"/>
          <a:stretch>
            <a:fillRect/>
          </a:stretch>
        </p:blipFill>
        <p:spPr>
          <a:xfrm>
            <a:off x="892057" y="33035076"/>
            <a:ext cx="4005574" cy="30041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38" name="Obrázek 1037">
            <a:extLst>
              <a:ext uri="{FF2B5EF4-FFF2-40B4-BE49-F238E27FC236}">
                <a16:creationId xmlns:a16="http://schemas.microsoft.com/office/drawing/2014/main" id="{0EAA872E-0737-43F1-8A75-1D3D75FC9EE2}"/>
              </a:ext>
            </a:extLst>
          </p:cNvPr>
          <p:cNvPicPr>
            <a:picLocks noChangeAspect="1"/>
          </p:cNvPicPr>
          <p:nvPr/>
        </p:nvPicPr>
        <p:blipFill>
          <a:blip r:embed="rId22"/>
          <a:stretch>
            <a:fillRect/>
          </a:stretch>
        </p:blipFill>
        <p:spPr>
          <a:xfrm>
            <a:off x="5489473" y="33062752"/>
            <a:ext cx="4220570" cy="30044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40" name="Obrázek 1039">
            <a:extLst>
              <a:ext uri="{FF2B5EF4-FFF2-40B4-BE49-F238E27FC236}">
                <a16:creationId xmlns:a16="http://schemas.microsoft.com/office/drawing/2014/main" id="{D7DF3D68-CEA5-4D46-84B4-0AB931F45102}"/>
              </a:ext>
            </a:extLst>
          </p:cNvPr>
          <p:cNvPicPr>
            <a:picLocks noChangeAspect="1"/>
          </p:cNvPicPr>
          <p:nvPr/>
        </p:nvPicPr>
        <p:blipFill rotWithShape="1">
          <a:blip r:embed="rId23"/>
          <a:srcRect l="11158" t="13782" r="11274" b="14711"/>
          <a:stretch/>
        </p:blipFill>
        <p:spPr>
          <a:xfrm>
            <a:off x="24280540" y="22988336"/>
            <a:ext cx="4544524" cy="33884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41" name="Obrázek 1040">
            <a:extLst>
              <a:ext uri="{FF2B5EF4-FFF2-40B4-BE49-F238E27FC236}">
                <a16:creationId xmlns:a16="http://schemas.microsoft.com/office/drawing/2014/main" id="{D3113953-ECB0-4769-BFD0-A629FD40B47A}"/>
              </a:ext>
            </a:extLst>
          </p:cNvPr>
          <p:cNvPicPr>
            <a:picLocks noChangeAspect="1"/>
          </p:cNvPicPr>
          <p:nvPr/>
        </p:nvPicPr>
        <p:blipFill>
          <a:blip r:embed="rId24"/>
          <a:stretch>
            <a:fillRect/>
          </a:stretch>
        </p:blipFill>
        <p:spPr>
          <a:xfrm>
            <a:off x="19024351" y="22986221"/>
            <a:ext cx="4608578" cy="33905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42" name="Obrázek 1041">
            <a:extLst>
              <a:ext uri="{FF2B5EF4-FFF2-40B4-BE49-F238E27FC236}">
                <a16:creationId xmlns:a16="http://schemas.microsoft.com/office/drawing/2014/main" id="{F3A8D78F-7BF4-4CFC-B6A5-014E3CCB4A3E}"/>
              </a:ext>
            </a:extLst>
          </p:cNvPr>
          <p:cNvPicPr>
            <a:picLocks noChangeAspect="1"/>
          </p:cNvPicPr>
          <p:nvPr/>
        </p:nvPicPr>
        <p:blipFill rotWithShape="1">
          <a:blip r:embed="rId25"/>
          <a:srcRect t="2143" r="2193"/>
          <a:stretch/>
        </p:blipFill>
        <p:spPr>
          <a:xfrm>
            <a:off x="10301885" y="33062751"/>
            <a:ext cx="4044553" cy="30041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43" name="Obdélník 1042">
            <a:extLst>
              <a:ext uri="{FF2B5EF4-FFF2-40B4-BE49-F238E27FC236}">
                <a16:creationId xmlns:a16="http://schemas.microsoft.com/office/drawing/2014/main" id="{311BF6ED-8705-459E-AB1C-F8102422B21C}"/>
              </a:ext>
            </a:extLst>
          </p:cNvPr>
          <p:cNvSpPr/>
          <p:nvPr/>
        </p:nvSpPr>
        <p:spPr>
          <a:xfrm>
            <a:off x="20903425" y="14933811"/>
            <a:ext cx="7884788" cy="2492990"/>
          </a:xfrm>
          <a:prstGeom prst="rect">
            <a:avLst/>
          </a:prstGeom>
        </p:spPr>
        <p:txBody>
          <a:bodyPr wrap="square">
            <a:spAutoFit/>
          </a:bodyPr>
          <a:lstStyle/>
          <a:p>
            <a:pPr defTabSz="2427774">
              <a:spcBef>
                <a:spcPct val="50000"/>
              </a:spcBef>
            </a:pPr>
            <a:r>
              <a:rPr lang="en-US" sz="2400" dirty="0">
                <a:solidFill>
                  <a:srgbClr val="202020"/>
                </a:solidFill>
                <a:ea typeface="Aptos" pitchFamily="34" charset="-122"/>
                <a:cs typeface="Arial" panose="020B0604020202020204" pitchFamily="34" charset="0"/>
              </a:rPr>
              <a:t>V </a:t>
            </a:r>
            <a:r>
              <a:rPr lang="en-US" sz="2400" dirty="0" err="1">
                <a:solidFill>
                  <a:srgbClr val="202020"/>
                </a:solidFill>
                <a:ea typeface="Aptos" pitchFamily="34" charset="-122"/>
                <a:cs typeface="Arial" panose="020B0604020202020204" pitchFamily="34" charset="0"/>
              </a:rPr>
              <a:t>analyzovaném</a:t>
            </a:r>
            <a:r>
              <a:rPr lang="en-US" sz="2400" dirty="0">
                <a:solidFill>
                  <a:srgbClr val="202020"/>
                </a:solidFill>
                <a:ea typeface="Aptos" pitchFamily="34" charset="-122"/>
                <a:cs typeface="Arial" panose="020B0604020202020204" pitchFamily="34" charset="0"/>
              </a:rPr>
              <a:t> </a:t>
            </a:r>
            <a:r>
              <a:rPr lang="en-US" sz="2400" dirty="0" err="1">
                <a:solidFill>
                  <a:srgbClr val="202020"/>
                </a:solidFill>
                <a:ea typeface="Aptos" pitchFamily="34" charset="-122"/>
                <a:cs typeface="Arial" panose="020B0604020202020204" pitchFamily="34" charset="0"/>
              </a:rPr>
              <a:t>období</a:t>
            </a:r>
            <a:r>
              <a:rPr lang="en-US" sz="2400" dirty="0">
                <a:solidFill>
                  <a:srgbClr val="202020"/>
                </a:solidFill>
                <a:ea typeface="Aptos" pitchFamily="34" charset="-122"/>
                <a:cs typeface="Arial" panose="020B0604020202020204" pitchFamily="34" charset="0"/>
              </a:rPr>
              <a:t> </a:t>
            </a:r>
            <a:r>
              <a:rPr lang="en-US" sz="2400" dirty="0" err="1">
                <a:solidFill>
                  <a:srgbClr val="202020"/>
                </a:solidFill>
                <a:ea typeface="Aptos" pitchFamily="34" charset="-122"/>
                <a:cs typeface="Arial" panose="020B0604020202020204" pitchFamily="34" charset="0"/>
              </a:rPr>
              <a:t>bylo</a:t>
            </a:r>
            <a:r>
              <a:rPr lang="en-US" sz="2400" dirty="0">
                <a:solidFill>
                  <a:srgbClr val="202020"/>
                </a:solidFill>
                <a:ea typeface="Aptos" pitchFamily="34" charset="-122"/>
                <a:cs typeface="Arial" panose="020B0604020202020204" pitchFamily="34" charset="0"/>
              </a:rPr>
              <a:t> </a:t>
            </a:r>
            <a:r>
              <a:rPr lang="en-US" sz="2400" dirty="0" err="1">
                <a:solidFill>
                  <a:srgbClr val="202020"/>
                </a:solidFill>
                <a:ea typeface="Aptos" pitchFamily="34" charset="-122"/>
                <a:cs typeface="Arial" panose="020B0604020202020204" pitchFamily="34" charset="0"/>
              </a:rPr>
              <a:t>zachyceno</a:t>
            </a:r>
            <a:r>
              <a:rPr lang="en-US" sz="2400" dirty="0">
                <a:solidFill>
                  <a:srgbClr val="202020"/>
                </a:solidFill>
                <a:ea typeface="Aptos" pitchFamily="34" charset="-122"/>
                <a:cs typeface="Arial" panose="020B0604020202020204" pitchFamily="34" charset="0"/>
              </a:rPr>
              <a:t> 33 </a:t>
            </a:r>
            <a:r>
              <a:rPr lang="en-US" sz="2400" dirty="0" err="1">
                <a:solidFill>
                  <a:srgbClr val="202020"/>
                </a:solidFill>
                <a:ea typeface="Aptos" pitchFamily="34" charset="-122"/>
                <a:cs typeface="Arial" panose="020B0604020202020204" pitchFamily="34" charset="0"/>
              </a:rPr>
              <a:t>pacientů</a:t>
            </a:r>
            <a:r>
              <a:rPr lang="en-US" sz="2400" dirty="0">
                <a:solidFill>
                  <a:srgbClr val="202020"/>
                </a:solidFill>
                <a:ea typeface="Aptos" pitchFamily="34" charset="-122"/>
                <a:cs typeface="Arial" panose="020B0604020202020204" pitchFamily="34" charset="0"/>
              </a:rPr>
              <a:t> se </a:t>
            </a:r>
            <a:r>
              <a:rPr lang="en-US" sz="2400" dirty="0" err="1">
                <a:solidFill>
                  <a:srgbClr val="202020"/>
                </a:solidFill>
                <a:ea typeface="Aptos" pitchFamily="34" charset="-122"/>
                <a:cs typeface="Arial" panose="020B0604020202020204" pitchFamily="34" charset="0"/>
              </a:rPr>
              <a:t>suspekcí</a:t>
            </a:r>
            <a:r>
              <a:rPr lang="en-US" sz="2400" dirty="0">
                <a:solidFill>
                  <a:srgbClr val="202020"/>
                </a:solidFill>
                <a:ea typeface="Aptos" pitchFamily="34" charset="-122"/>
                <a:cs typeface="Arial" panose="020B0604020202020204" pitchFamily="34" charset="0"/>
              </a:rPr>
              <a:t> </a:t>
            </a:r>
            <a:r>
              <a:rPr lang="en-US" sz="2400" dirty="0" err="1">
                <a:solidFill>
                  <a:srgbClr val="202020"/>
                </a:solidFill>
                <a:ea typeface="Aptos" pitchFamily="34" charset="-122"/>
                <a:cs typeface="Arial" panose="020B0604020202020204" pitchFamily="34" charset="0"/>
              </a:rPr>
              <a:t>na</a:t>
            </a:r>
            <a:r>
              <a:rPr lang="en-US" sz="2400" dirty="0">
                <a:solidFill>
                  <a:srgbClr val="202020"/>
                </a:solidFill>
                <a:ea typeface="Aptos" pitchFamily="34" charset="-122"/>
                <a:cs typeface="Arial" panose="020B0604020202020204" pitchFamily="34" charset="0"/>
              </a:rPr>
              <a:t> </a:t>
            </a:r>
            <a:r>
              <a:rPr lang="en-US" sz="2400" dirty="0" err="1">
                <a:solidFill>
                  <a:srgbClr val="202020"/>
                </a:solidFill>
                <a:ea typeface="Aptos" pitchFamily="34" charset="-122"/>
                <a:cs typeface="Arial" panose="020B0604020202020204" pitchFamily="34" charset="0"/>
              </a:rPr>
              <a:t>metastatické</a:t>
            </a:r>
            <a:r>
              <a:rPr lang="en-US" sz="2400" dirty="0">
                <a:solidFill>
                  <a:srgbClr val="202020"/>
                </a:solidFill>
                <a:ea typeface="Aptos" pitchFamily="34" charset="-122"/>
                <a:cs typeface="Arial" panose="020B0604020202020204" pitchFamily="34" charset="0"/>
              </a:rPr>
              <a:t> </a:t>
            </a:r>
            <a:r>
              <a:rPr lang="en-US" sz="2400" dirty="0" err="1">
                <a:solidFill>
                  <a:srgbClr val="202020"/>
                </a:solidFill>
                <a:ea typeface="Aptos" pitchFamily="34" charset="-122"/>
                <a:cs typeface="Arial" panose="020B0604020202020204" pitchFamily="34" charset="0"/>
              </a:rPr>
              <a:t>postižení</a:t>
            </a:r>
            <a:r>
              <a:rPr lang="en-US" sz="2400" dirty="0">
                <a:solidFill>
                  <a:srgbClr val="202020"/>
                </a:solidFill>
                <a:ea typeface="Aptos" pitchFamily="34" charset="-122"/>
                <a:cs typeface="Arial" panose="020B0604020202020204" pitchFamily="34" charset="0"/>
              </a:rPr>
              <a:t> </a:t>
            </a:r>
            <a:r>
              <a:rPr lang="en-US" sz="2400" dirty="0" err="1">
                <a:solidFill>
                  <a:srgbClr val="202020"/>
                </a:solidFill>
                <a:ea typeface="Aptos" pitchFamily="34" charset="-122"/>
                <a:cs typeface="Arial" panose="020B0604020202020204" pitchFamily="34" charset="0"/>
              </a:rPr>
              <a:t>kostní</a:t>
            </a:r>
            <a:r>
              <a:rPr lang="en-US" sz="2400" dirty="0">
                <a:solidFill>
                  <a:srgbClr val="202020"/>
                </a:solidFill>
                <a:ea typeface="Aptos" pitchFamily="34" charset="-122"/>
                <a:cs typeface="Arial" panose="020B0604020202020204" pitchFamily="34" charset="0"/>
              </a:rPr>
              <a:t> </a:t>
            </a:r>
            <a:r>
              <a:rPr lang="en-US" sz="2400" dirty="0" err="1">
                <a:solidFill>
                  <a:srgbClr val="202020"/>
                </a:solidFill>
                <a:ea typeface="Aptos" pitchFamily="34" charset="-122"/>
                <a:cs typeface="Arial" panose="020B0604020202020204" pitchFamily="34" charset="0"/>
              </a:rPr>
              <a:t>dřen</a:t>
            </a:r>
            <a:r>
              <a:rPr lang="cs-CZ" sz="2400" dirty="0">
                <a:solidFill>
                  <a:srgbClr val="202020"/>
                </a:solidFill>
                <a:ea typeface="Aptos" pitchFamily="34" charset="-122"/>
                <a:cs typeface="Arial" panose="020B0604020202020204" pitchFamily="34" charset="0"/>
              </a:rPr>
              <a:t>ě,</a:t>
            </a:r>
            <a:r>
              <a:rPr lang="en-US" sz="2400" dirty="0">
                <a:solidFill>
                  <a:srgbClr val="202020"/>
                </a:solidFill>
                <a:ea typeface="Aptos" pitchFamily="34" charset="-122"/>
                <a:cs typeface="Arial" panose="020B0604020202020204" pitchFamily="34" charset="0"/>
              </a:rPr>
              <a:t> </a:t>
            </a:r>
            <a:r>
              <a:rPr lang="en-US" sz="2400" dirty="0" err="1">
                <a:solidFill>
                  <a:srgbClr val="202020"/>
                </a:solidFill>
                <a:ea typeface="Aptos" pitchFamily="34" charset="-122"/>
                <a:cs typeface="Arial" panose="020B0604020202020204" pitchFamily="34" charset="0"/>
              </a:rPr>
              <a:t>potvrzeno</a:t>
            </a:r>
            <a:r>
              <a:rPr lang="en-US" sz="2400" dirty="0">
                <a:solidFill>
                  <a:srgbClr val="202020"/>
                </a:solidFill>
                <a:ea typeface="Aptos" pitchFamily="34" charset="-122"/>
                <a:cs typeface="Arial" panose="020B0604020202020204" pitchFamily="34" charset="0"/>
              </a:rPr>
              <a:t> </a:t>
            </a:r>
            <a:r>
              <a:rPr lang="en-US" sz="2400" dirty="0" err="1">
                <a:solidFill>
                  <a:srgbClr val="202020"/>
                </a:solidFill>
                <a:ea typeface="Aptos" pitchFamily="34" charset="-122"/>
                <a:cs typeface="Arial" panose="020B0604020202020204" pitchFamily="34" charset="0"/>
              </a:rPr>
              <a:t>bylo</a:t>
            </a:r>
            <a:r>
              <a:rPr lang="en-US" sz="2400" dirty="0">
                <a:solidFill>
                  <a:srgbClr val="202020"/>
                </a:solidFill>
                <a:ea typeface="Aptos" pitchFamily="34" charset="-122"/>
                <a:cs typeface="Arial" panose="020B0604020202020204" pitchFamily="34" charset="0"/>
              </a:rPr>
              <a:t> 25 </a:t>
            </a:r>
            <a:r>
              <a:rPr lang="en-US" sz="2400" dirty="0" err="1">
                <a:solidFill>
                  <a:srgbClr val="202020"/>
                </a:solidFill>
                <a:ea typeface="Aptos" pitchFamily="34" charset="-122"/>
                <a:cs typeface="Arial" panose="020B0604020202020204" pitchFamily="34" charset="0"/>
              </a:rPr>
              <a:t>případů</a:t>
            </a:r>
            <a:r>
              <a:rPr lang="en-US" sz="2400" dirty="0">
                <a:solidFill>
                  <a:srgbClr val="202020"/>
                </a:solidFill>
                <a:ea typeface="Aptos" pitchFamily="34" charset="-122"/>
                <a:cs typeface="Arial" panose="020B0604020202020204" pitchFamily="34" charset="0"/>
              </a:rPr>
              <a:t>.</a:t>
            </a:r>
            <a:endParaRPr lang="cs-CZ" sz="2400" dirty="0">
              <a:solidFill>
                <a:srgbClr val="202020"/>
              </a:solidFill>
              <a:ea typeface="Aptos" pitchFamily="34" charset="-122"/>
              <a:cs typeface="Arial" panose="020B0604020202020204" pitchFamily="34" charset="0"/>
            </a:endParaRPr>
          </a:p>
          <a:p>
            <a:pPr defTabSz="2427774">
              <a:spcBef>
                <a:spcPct val="50000"/>
              </a:spcBef>
            </a:pPr>
            <a:r>
              <a:rPr lang="en-US" sz="2400" dirty="0">
                <a:solidFill>
                  <a:srgbClr val="202020"/>
                </a:solidFill>
                <a:ea typeface="Aptos" pitchFamily="34" charset="-122"/>
                <a:cs typeface="Arial" panose="020B0604020202020204" pitchFamily="34" charset="0"/>
              </a:rPr>
              <a:t> </a:t>
            </a:r>
            <a:r>
              <a:rPr lang="en-US" sz="2400" dirty="0" err="1">
                <a:solidFill>
                  <a:srgbClr val="202020"/>
                </a:solidFill>
                <a:ea typeface="Aptos" pitchFamily="34" charset="-122"/>
                <a:cs typeface="Arial" panose="020B0604020202020204" pitchFamily="34" charset="0"/>
              </a:rPr>
              <a:t>Nejčastějším</a:t>
            </a:r>
            <a:r>
              <a:rPr lang="en-US" sz="2400" dirty="0">
                <a:solidFill>
                  <a:srgbClr val="202020"/>
                </a:solidFill>
                <a:ea typeface="Aptos" pitchFamily="34" charset="-122"/>
                <a:cs typeface="Arial" panose="020B0604020202020204" pitchFamily="34" charset="0"/>
              </a:rPr>
              <a:t> </a:t>
            </a:r>
            <a:r>
              <a:rPr lang="en-US" sz="2400" dirty="0" err="1">
                <a:solidFill>
                  <a:srgbClr val="202020"/>
                </a:solidFill>
                <a:ea typeface="Aptos" pitchFamily="34" charset="-122"/>
                <a:cs typeface="Arial" panose="020B0604020202020204" pitchFamily="34" charset="0"/>
              </a:rPr>
              <a:t>primárním</a:t>
            </a:r>
            <a:r>
              <a:rPr lang="en-US" sz="2400" dirty="0">
                <a:solidFill>
                  <a:srgbClr val="202020"/>
                </a:solidFill>
                <a:ea typeface="Aptos" pitchFamily="34" charset="-122"/>
                <a:cs typeface="Arial" panose="020B0604020202020204" pitchFamily="34" charset="0"/>
              </a:rPr>
              <a:t> </a:t>
            </a:r>
            <a:r>
              <a:rPr lang="en-US" sz="2400" dirty="0" err="1">
                <a:solidFill>
                  <a:srgbClr val="202020"/>
                </a:solidFill>
                <a:ea typeface="Aptos" pitchFamily="34" charset="-122"/>
                <a:cs typeface="Arial" panose="020B0604020202020204" pitchFamily="34" charset="0"/>
              </a:rPr>
              <a:t>nádorem</a:t>
            </a:r>
            <a:r>
              <a:rPr lang="en-US" sz="2400" dirty="0">
                <a:solidFill>
                  <a:srgbClr val="202020"/>
                </a:solidFill>
                <a:ea typeface="Aptos" pitchFamily="34" charset="-122"/>
                <a:cs typeface="Arial" panose="020B0604020202020204" pitchFamily="34" charset="0"/>
              </a:rPr>
              <a:t> </a:t>
            </a:r>
            <a:r>
              <a:rPr lang="en-US" sz="2400" dirty="0" err="1">
                <a:solidFill>
                  <a:srgbClr val="202020"/>
                </a:solidFill>
                <a:ea typeface="Aptos" pitchFamily="34" charset="-122"/>
                <a:cs typeface="Arial" panose="020B0604020202020204" pitchFamily="34" charset="0"/>
              </a:rPr>
              <a:t>byl</a:t>
            </a:r>
            <a:r>
              <a:rPr lang="en-US" sz="2400" dirty="0">
                <a:solidFill>
                  <a:srgbClr val="202020"/>
                </a:solidFill>
                <a:ea typeface="Aptos" pitchFamily="34" charset="-122"/>
                <a:cs typeface="Arial" panose="020B0604020202020204" pitchFamily="34" charset="0"/>
              </a:rPr>
              <a:t> </a:t>
            </a:r>
            <a:r>
              <a:rPr lang="en-US" sz="2400" dirty="0" err="1">
                <a:solidFill>
                  <a:srgbClr val="202020"/>
                </a:solidFill>
                <a:ea typeface="Aptos" pitchFamily="34" charset="-122"/>
                <a:cs typeface="Arial" panose="020B0604020202020204" pitchFamily="34" charset="0"/>
              </a:rPr>
              <a:t>karcinom</a:t>
            </a:r>
            <a:r>
              <a:rPr lang="en-US" sz="2400" dirty="0">
                <a:solidFill>
                  <a:srgbClr val="202020"/>
                </a:solidFill>
                <a:ea typeface="Aptos" pitchFamily="34" charset="-122"/>
                <a:cs typeface="Arial" panose="020B0604020202020204" pitchFamily="34" charset="0"/>
              </a:rPr>
              <a:t> </a:t>
            </a:r>
            <a:r>
              <a:rPr lang="en-US" sz="2400" dirty="0" err="1">
                <a:solidFill>
                  <a:srgbClr val="202020"/>
                </a:solidFill>
                <a:ea typeface="Aptos" pitchFamily="34" charset="-122"/>
                <a:cs typeface="Arial" panose="020B0604020202020204" pitchFamily="34" charset="0"/>
              </a:rPr>
              <a:t>prsu</a:t>
            </a:r>
            <a:r>
              <a:rPr lang="cs-CZ" sz="2400" dirty="0">
                <a:solidFill>
                  <a:srgbClr val="202020"/>
                </a:solidFill>
                <a:ea typeface="Aptos" pitchFamily="34" charset="-122"/>
                <a:cs typeface="Arial" panose="020B0604020202020204" pitchFamily="34" charset="0"/>
              </a:rPr>
              <a:t>,</a:t>
            </a:r>
            <a:r>
              <a:rPr lang="en-US" sz="2400" dirty="0">
                <a:solidFill>
                  <a:srgbClr val="202020"/>
                </a:solidFill>
                <a:ea typeface="Aptos" pitchFamily="34" charset="-122"/>
                <a:cs typeface="Arial" panose="020B0604020202020204" pitchFamily="34" charset="0"/>
              </a:rPr>
              <a:t> </a:t>
            </a:r>
            <a:r>
              <a:rPr lang="en-US" sz="2400" dirty="0" err="1">
                <a:solidFill>
                  <a:srgbClr val="202020"/>
                </a:solidFill>
                <a:ea typeface="Aptos" pitchFamily="34" charset="-122"/>
                <a:cs typeface="Arial" panose="020B0604020202020204" pitchFamily="34" charset="0"/>
              </a:rPr>
              <a:t>nejvyšší</a:t>
            </a:r>
            <a:r>
              <a:rPr lang="en-US" sz="2400" dirty="0">
                <a:solidFill>
                  <a:srgbClr val="202020"/>
                </a:solidFill>
                <a:ea typeface="Aptos" pitchFamily="34" charset="-122"/>
                <a:cs typeface="Arial" panose="020B0604020202020204" pitchFamily="34" charset="0"/>
              </a:rPr>
              <a:t> </a:t>
            </a:r>
            <a:r>
              <a:rPr lang="en-US" sz="2400" dirty="0" err="1">
                <a:solidFill>
                  <a:srgbClr val="202020"/>
                </a:solidFill>
                <a:ea typeface="Aptos" pitchFamily="34" charset="-122"/>
                <a:cs typeface="Arial" panose="020B0604020202020204" pitchFamily="34" charset="0"/>
              </a:rPr>
              <a:t>četnost</a:t>
            </a:r>
            <a:r>
              <a:rPr lang="en-US" sz="2400" dirty="0">
                <a:solidFill>
                  <a:srgbClr val="202020"/>
                </a:solidFill>
                <a:ea typeface="Aptos" pitchFamily="34" charset="-122"/>
                <a:cs typeface="Arial" panose="020B0604020202020204" pitchFamily="34" charset="0"/>
              </a:rPr>
              <a:t> </a:t>
            </a:r>
            <a:r>
              <a:rPr lang="en-US" sz="2400" dirty="0" err="1">
                <a:solidFill>
                  <a:srgbClr val="202020"/>
                </a:solidFill>
                <a:ea typeface="Aptos" pitchFamily="34" charset="-122"/>
                <a:cs typeface="Arial" panose="020B0604020202020204" pitchFamily="34" charset="0"/>
              </a:rPr>
              <a:t>výskytu</a:t>
            </a:r>
            <a:r>
              <a:rPr lang="en-US" sz="2400" dirty="0">
                <a:solidFill>
                  <a:srgbClr val="202020"/>
                </a:solidFill>
                <a:ea typeface="Aptos" pitchFamily="34" charset="-122"/>
                <a:cs typeface="Arial" panose="020B0604020202020204" pitchFamily="34" charset="0"/>
              </a:rPr>
              <a:t> </a:t>
            </a:r>
            <a:r>
              <a:rPr lang="en-US" sz="2400" dirty="0" err="1">
                <a:solidFill>
                  <a:srgbClr val="202020"/>
                </a:solidFill>
                <a:ea typeface="Aptos" pitchFamily="34" charset="-122"/>
                <a:cs typeface="Arial" panose="020B0604020202020204" pitchFamily="34" charset="0"/>
              </a:rPr>
              <a:t>byla</a:t>
            </a:r>
            <a:r>
              <a:rPr lang="en-US" sz="2400" dirty="0">
                <a:solidFill>
                  <a:srgbClr val="202020"/>
                </a:solidFill>
                <a:ea typeface="Aptos" pitchFamily="34" charset="-122"/>
                <a:cs typeface="Arial" panose="020B0604020202020204" pitchFamily="34" charset="0"/>
              </a:rPr>
              <a:t> u </a:t>
            </a:r>
            <a:r>
              <a:rPr lang="en-US" sz="2400" dirty="0" err="1">
                <a:solidFill>
                  <a:srgbClr val="202020"/>
                </a:solidFill>
                <a:ea typeface="Aptos" pitchFamily="34" charset="-122"/>
                <a:cs typeface="Arial" panose="020B0604020202020204" pitchFamily="34" charset="0"/>
              </a:rPr>
              <a:t>pacientů</a:t>
            </a:r>
            <a:r>
              <a:rPr lang="en-US" sz="2400" dirty="0">
                <a:solidFill>
                  <a:srgbClr val="202020"/>
                </a:solidFill>
                <a:ea typeface="Aptos" pitchFamily="34" charset="-122"/>
                <a:cs typeface="Arial" panose="020B0604020202020204" pitchFamily="34" charset="0"/>
              </a:rPr>
              <a:t> </a:t>
            </a:r>
            <a:r>
              <a:rPr lang="en-US" sz="2400" dirty="0" err="1">
                <a:solidFill>
                  <a:srgbClr val="202020"/>
                </a:solidFill>
                <a:ea typeface="Aptos" pitchFamily="34" charset="-122"/>
                <a:cs typeface="Arial" panose="020B0604020202020204" pitchFamily="34" charset="0"/>
              </a:rPr>
              <a:t>ve</a:t>
            </a:r>
            <a:r>
              <a:rPr lang="en-US" sz="2400" dirty="0">
                <a:solidFill>
                  <a:srgbClr val="202020"/>
                </a:solidFill>
                <a:ea typeface="Aptos" pitchFamily="34" charset="-122"/>
                <a:cs typeface="Arial" panose="020B0604020202020204" pitchFamily="34" charset="0"/>
              </a:rPr>
              <a:t> </a:t>
            </a:r>
            <a:r>
              <a:rPr lang="en-US" sz="2400" dirty="0" err="1">
                <a:solidFill>
                  <a:srgbClr val="202020"/>
                </a:solidFill>
                <a:ea typeface="Aptos" pitchFamily="34" charset="-122"/>
                <a:cs typeface="Arial" panose="020B0604020202020204" pitchFamily="34" charset="0"/>
              </a:rPr>
              <a:t>věku</a:t>
            </a:r>
            <a:r>
              <a:rPr lang="en-US" sz="2400" dirty="0">
                <a:solidFill>
                  <a:srgbClr val="202020"/>
                </a:solidFill>
                <a:ea typeface="Aptos" pitchFamily="34" charset="-122"/>
                <a:cs typeface="Arial" panose="020B0604020202020204" pitchFamily="34" charset="0"/>
              </a:rPr>
              <a:t> </a:t>
            </a:r>
            <a:br>
              <a:rPr lang="cs-CZ" sz="2400" dirty="0">
                <a:solidFill>
                  <a:srgbClr val="202020"/>
                </a:solidFill>
                <a:ea typeface="Aptos" pitchFamily="34" charset="-122"/>
                <a:cs typeface="Arial" panose="020B0604020202020204" pitchFamily="34" charset="0"/>
              </a:rPr>
            </a:br>
            <a:r>
              <a:rPr lang="en-US" sz="2400" dirty="0">
                <a:solidFill>
                  <a:srgbClr val="202020"/>
                </a:solidFill>
                <a:ea typeface="Aptos" pitchFamily="34" charset="-122"/>
                <a:cs typeface="Arial" panose="020B0604020202020204" pitchFamily="34" charset="0"/>
              </a:rPr>
              <a:t>71-80 let</a:t>
            </a:r>
            <a:r>
              <a:rPr lang="cs-CZ" sz="2400" dirty="0">
                <a:solidFill>
                  <a:srgbClr val="202020"/>
                </a:solidFill>
                <a:ea typeface="Aptos" pitchFamily="34" charset="-122"/>
                <a:cs typeface="Arial" panose="020B0604020202020204" pitchFamily="34" charset="0"/>
              </a:rPr>
              <a:t>.</a:t>
            </a:r>
            <a:endParaRPr lang="cs-CZ" sz="2400" dirty="0">
              <a:cs typeface="Arial" panose="020B0604020202020204" pitchFamily="34" charset="0"/>
            </a:endParaRPr>
          </a:p>
        </p:txBody>
      </p:sp>
      <p:pic>
        <p:nvPicPr>
          <p:cNvPr id="86" name="Obrázek 10" descr="image002">
            <a:extLst>
              <a:ext uri="{FF2B5EF4-FFF2-40B4-BE49-F238E27FC236}">
                <a16:creationId xmlns:a16="http://schemas.microsoft.com/office/drawing/2014/main" id="{68DCB49B-9410-4BDE-87C6-423DDE309716}"/>
              </a:ext>
            </a:extLst>
          </p:cNvPr>
          <p:cNvPicPr>
            <a:picLocks noChangeAspect="1" noChangeArrowheads="1"/>
          </p:cNvPicPr>
          <p:nvPr/>
        </p:nvPicPr>
        <p:blipFill rotWithShape="1">
          <a:blip r:embed="rId26">
            <a:extLst>
              <a:ext uri="{28A0092B-C50C-407E-A947-70E740481C1C}">
                <a14:useLocalDpi xmlns:a14="http://schemas.microsoft.com/office/drawing/2010/main" val="0"/>
              </a:ext>
            </a:extLst>
          </a:blip>
          <a:srcRect l="9596" t="29595" r="8443" b="35894"/>
          <a:stretch/>
        </p:blipFill>
        <p:spPr bwMode="auto">
          <a:xfrm>
            <a:off x="26311225" y="3692323"/>
            <a:ext cx="3183338" cy="1340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Obrázek 1043">
            <a:extLst>
              <a:ext uri="{FF2B5EF4-FFF2-40B4-BE49-F238E27FC236}">
                <a16:creationId xmlns:a16="http://schemas.microsoft.com/office/drawing/2014/main" id="{E5C795C7-9D6C-474A-A7BC-F114B3B2285B}"/>
              </a:ext>
            </a:extLst>
          </p:cNvPr>
          <p:cNvPicPr>
            <a:picLocks noChangeAspect="1"/>
          </p:cNvPicPr>
          <p:nvPr/>
        </p:nvPicPr>
        <p:blipFill rotWithShape="1">
          <a:blip r:embed="rId27"/>
          <a:srcRect r="3277" b="2646"/>
          <a:stretch/>
        </p:blipFill>
        <p:spPr>
          <a:xfrm>
            <a:off x="13820014" y="18741599"/>
            <a:ext cx="4598676" cy="33875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46" name="Obrázek 1045">
            <a:extLst>
              <a:ext uri="{FF2B5EF4-FFF2-40B4-BE49-F238E27FC236}">
                <a16:creationId xmlns:a16="http://schemas.microsoft.com/office/drawing/2014/main" id="{30AB9924-6B7C-4683-859F-21CD7C6B7C34}"/>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24002294" y="39399296"/>
            <a:ext cx="2612144" cy="2612144"/>
          </a:xfrm>
          <a:prstGeom prst="rect">
            <a:avLst/>
          </a:prstGeom>
        </p:spPr>
      </p:pic>
    </p:spTree>
    <p:extLst>
      <p:ext uri="{BB962C8B-B14F-4D97-AF65-F5344CB8AC3E}">
        <p14:creationId xmlns:p14="http://schemas.microsoft.com/office/powerpoint/2010/main" val="3986357241"/>
      </p:ext>
    </p:extLst>
  </p:cSld>
  <p:clrMapOvr>
    <a:masterClrMapping/>
  </p:clrMapOvr>
</p:sld>
</file>

<file path=ppt/theme/theme1.xml><?xml version="1.0" encoding="utf-8"?>
<a:theme xmlns:a="http://schemas.openxmlformats.org/drawingml/2006/main" name="Motiv Office">
  <a:themeElements>
    <a:clrScheme name="Motiv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34490</TotalTime>
  <Words>1057</Words>
  <Application>Microsoft Office PowerPoint</Application>
  <PresentationFormat>Vlastní</PresentationFormat>
  <Paragraphs>127</Paragraphs>
  <Slides>1</Slides>
  <Notes>1</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1</vt:i4>
      </vt:variant>
    </vt:vector>
  </HeadingPairs>
  <TitlesOfParts>
    <vt:vector size="10" baseType="lpstr">
      <vt:lpstr>MS PGothic</vt:lpstr>
      <vt:lpstr>Aptos</vt:lpstr>
      <vt:lpstr>Aptos Display</vt:lpstr>
      <vt:lpstr>Arial</vt:lpstr>
      <vt:lpstr>Calibri</vt:lpstr>
      <vt:lpstr>Calibri Light</vt:lpstr>
      <vt:lpstr>Times New Roman</vt:lpstr>
      <vt:lpstr>Wingdings</vt:lpstr>
      <vt:lpstr>Motiv Office</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Pulcer Martin, Ing. Ph.D. MBA</dc:creator>
  <cp:lastModifiedBy>Kolářová Soňa, Mgr.</cp:lastModifiedBy>
  <cp:revision>426</cp:revision>
  <dcterms:created xsi:type="dcterms:W3CDTF">2023-02-02T05:42:26Z</dcterms:created>
  <dcterms:modified xsi:type="dcterms:W3CDTF">2026-09-04T10:35:43Z</dcterms:modified>
</cp:coreProperties>
</file>